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44"/>
  </p:notesMasterIdLst>
  <p:handoutMasterIdLst>
    <p:handoutMasterId r:id="rId45"/>
  </p:handoutMasterIdLst>
  <p:sldIdLst>
    <p:sldId id="838" r:id="rId2"/>
    <p:sldId id="779" r:id="rId3"/>
    <p:sldId id="802" r:id="rId4"/>
    <p:sldId id="803" r:id="rId5"/>
    <p:sldId id="804" r:id="rId6"/>
    <p:sldId id="789" r:id="rId7"/>
    <p:sldId id="788" r:id="rId8"/>
    <p:sldId id="801" r:id="rId9"/>
    <p:sldId id="780" r:id="rId10"/>
    <p:sldId id="805" r:id="rId11"/>
    <p:sldId id="806" r:id="rId12"/>
    <p:sldId id="810" r:id="rId13"/>
    <p:sldId id="811" r:id="rId14"/>
    <p:sldId id="812" r:id="rId15"/>
    <p:sldId id="817" r:id="rId16"/>
    <p:sldId id="814" r:id="rId17"/>
    <p:sldId id="816" r:id="rId18"/>
    <p:sldId id="841" r:id="rId19"/>
    <p:sldId id="842" r:id="rId20"/>
    <p:sldId id="843" r:id="rId21"/>
    <p:sldId id="844" r:id="rId22"/>
    <p:sldId id="845" r:id="rId23"/>
    <p:sldId id="809" r:id="rId24"/>
    <p:sldId id="818" r:id="rId25"/>
    <p:sldId id="819" r:id="rId26"/>
    <p:sldId id="840" r:id="rId27"/>
    <p:sldId id="839" r:id="rId28"/>
    <p:sldId id="820" r:id="rId29"/>
    <p:sldId id="821" r:id="rId30"/>
    <p:sldId id="822" r:id="rId31"/>
    <p:sldId id="823" r:id="rId32"/>
    <p:sldId id="835" r:id="rId33"/>
    <p:sldId id="836" r:id="rId34"/>
    <p:sldId id="837" r:id="rId35"/>
    <p:sldId id="824" r:id="rId36"/>
    <p:sldId id="825" r:id="rId37"/>
    <p:sldId id="826" r:id="rId38"/>
    <p:sldId id="827" r:id="rId39"/>
    <p:sldId id="828" r:id="rId40"/>
    <p:sldId id="829" r:id="rId41"/>
    <p:sldId id="834" r:id="rId42"/>
    <p:sldId id="797" r:id="rId4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58" autoAdjust="0"/>
  </p:normalViewPr>
  <p:slideViewPr>
    <p:cSldViewPr>
      <p:cViewPr varScale="1">
        <p:scale>
          <a:sx n="58" d="100"/>
          <a:sy n="58" d="100"/>
        </p:scale>
        <p:origin x="-2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800">
                <a:latin typeface="Times New Roman"/>
                <a:cs typeface="Times New Roman"/>
              </a:defRPr>
            </a:pPr>
            <a:r>
              <a:rPr lang="en-US" sz="2800" dirty="0" smtClean="0">
                <a:latin typeface="Times New Roman"/>
                <a:cs typeface="Times New Roman"/>
              </a:rPr>
              <a:t>LAYOUT</a:t>
            </a:r>
            <a:endParaRPr lang="en-US" sz="2800" dirty="0">
              <a:latin typeface="Times New Roman"/>
              <a:cs typeface="Times New Roman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Layout</c:v>
                </c:pt>
              </c:strCache>
            </c:strRef>
          </c:tx>
          <c:explosion val="25"/>
          <c:cat>
            <c:strRef>
              <c:f>Sheet1!$A$2:$A$5</c:f>
              <c:strCache>
                <c:ptCount val="4"/>
                <c:pt idx="0">
                  <c:v>STATISTICS</c:v>
                </c:pt>
                <c:pt idx="1">
                  <c:v>TECHNOLOGY</c:v>
                </c:pt>
                <c:pt idx="2">
                  <c:v>DESIGN,MATERIALS AND SPECIFICATIONS</c:v>
                </c:pt>
                <c:pt idx="3">
                  <c:v>PROJECTS COMPLETED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2.0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5787620297463"/>
          <c:y val="0.17748687664042"/>
          <c:w val="0.273101268591426"/>
          <c:h val="0.67761854768154"/>
        </c:manualLayout>
      </c:layout>
      <c:overlay val="0"/>
      <c:spPr>
        <a:effectLst/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FDE500B0-0A3E-4BA0-9467-3865DA5C9115}" type="datetimeFigureOut">
              <a:rPr lang="en-US"/>
              <a:pPr>
                <a:defRPr/>
              </a:pPr>
              <a:t>09/03/19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CE5FB71-2E6F-4E12-B4FE-7B94B1538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04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780A139C-E335-4A2F-9FBD-A8DC3E157C2F}" type="datetimeFigureOut">
              <a:rPr lang="en-US"/>
              <a:pPr>
                <a:defRPr/>
              </a:pPr>
              <a:t>09/03/19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70295931-3EDA-4E47-AEFD-7B26352E8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95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8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1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E420F-C6C9-4B17-A4EE-3DAA3E32B542}" type="slidenum">
              <a:rPr lang="en-US"/>
              <a:pPr/>
              <a:t>31</a:t>
            </a:fld>
            <a:endParaRPr lang="th-TH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95931-3EDA-4E47-AEFD-7B26352E8FC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8314EE-AC51-4237-A4F1-192FD33E8EE5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106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DE7A60-3321-4110-9819-B5FB710613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CD8AB2-7EFB-4895-9253-7BC982112B1B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C874C8-5AF9-4E88-AF09-437C39F43CB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FFABA4-E7F1-4CF1-9749-5EED6F79B39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44650" y="857250"/>
            <a:ext cx="4108450" cy="3081338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5650"/>
            <a:ext cx="5359400" cy="434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872" tIns="47936" rIns="95872" bIns="47936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Some of the equipment that might be seen in a roll-forming facility.</a:t>
            </a:r>
          </a:p>
        </p:txBody>
      </p:sp>
    </p:spTree>
    <p:extLst>
      <p:ext uri="{BB962C8B-B14F-4D97-AF65-F5344CB8AC3E}">
        <p14:creationId xmlns:p14="http://schemas.microsoft.com/office/powerpoint/2010/main" val="35984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6B1F9C-C98F-4496-AE81-DCAED992DCC7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343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2A0E6-4EC1-4FE0-BDDB-543196C9FB62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73A47C-7A6B-480A-8A1C-954D8CBA0F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BCB7BA-8338-4866-8EA7-353CB48025AC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3E408-750E-4764-A9FA-51583C88A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EA026-9A98-45C3-97EB-4C78ED8C98E7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92C78-E290-4101-A3ED-88F26ED673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5172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BD753A-2AF2-47C1-A05D-A82EE2E73A79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F92C3-30EB-4A1C-B8A0-F24F2B08F0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87B440-CCAE-4698-9F8B-2BD606DA4B37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B4D61-3B50-4309-837F-782552034B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9154E-7C93-416D-AE40-BB22BCCD43BC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9C4A3-F0FE-46D5-BA39-1353AB6CD5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8C13B-EA4F-4229-80DE-3E9E70FA8793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A4847-CB69-4546-BC8E-FB0ED0C6AB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CB6D9-4135-4455-ABA0-04C48D79E86D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3E45A0-620D-4B6B-8C1D-299DF25304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2F17B-9E41-4687-B64D-4AEEF0E980AE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74369-55D5-444C-ADAD-A081F55093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BB656-F5A9-417C-A952-4A47234D2302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F3AB4-CEB7-4C3F-940A-865D24E6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73143-F76E-4EE0-BF5E-BC10E0EB56F2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84B536-26BD-41D5-AADE-8F5E87A91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E27F22F-6FFC-4B55-896B-E7371CB47B2F}" type="datetime1">
              <a:rPr lang="en-US" smtClean="0"/>
              <a:pPr>
                <a:defRPr/>
              </a:pPr>
              <a:t>09/03/19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5F86D36-D291-4548-8CD9-04EE3D0217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02907" y="310356"/>
            <a:ext cx="7772400" cy="620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Pre-Engineered  (LGS) Structures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Appartments Ir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7"/>
          <a:stretch/>
        </p:blipFill>
        <p:spPr>
          <a:xfrm>
            <a:off x="15509" y="859740"/>
            <a:ext cx="9144000" cy="3657600"/>
          </a:xfrm>
          <a:prstGeom prst="rect">
            <a:avLst/>
          </a:prstGeom>
        </p:spPr>
      </p:pic>
      <p:pic>
        <p:nvPicPr>
          <p:cNvPr id="2" name="Picture 1" descr="IMG_74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28751" r="24247" b="32045"/>
          <a:stretch/>
        </p:blipFill>
        <p:spPr>
          <a:xfrm>
            <a:off x="244118" y="5573713"/>
            <a:ext cx="1905000" cy="1143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8600" y="4535711"/>
            <a:ext cx="8763000" cy="629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 Bilal Ahmad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Executive Director</a:t>
            </a:r>
          </a:p>
          <a:p>
            <a:pPr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PEBi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345" y="6019801"/>
            <a:ext cx="3406769" cy="8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20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01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0"/>
            <a:ext cx="46101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Speedy, Convenient, Lasting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10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900" y="3352800"/>
            <a:ext cx="46101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98785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7" r="9183" b="9850"/>
          <a:stretch>
            <a:fillRect/>
          </a:stretch>
        </p:blipFill>
        <p:spPr bwMode="auto">
          <a:xfrm>
            <a:off x="0" y="1012031"/>
            <a:ext cx="55086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2" descr="Image1En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96975"/>
            <a:ext cx="25225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5" descr="C:\Data\FRAMECAD\Photo Gallery\Machine Photos\F300i\_MG_07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75184"/>
            <a:ext cx="39004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0" name="Picture 11" descr="Image3En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2808288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" y="14684"/>
            <a:ext cx="8229600" cy="838200"/>
          </a:xfrm>
        </p:spPr>
        <p:txBody>
          <a:bodyPr vert="horz" lIns="91440" tIns="45720" rIns="91440" bIns="45720" rtlCol="0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Manufacturing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869657" y="3490946"/>
            <a:ext cx="1854200" cy="1522016"/>
            <a:chOff x="5076056" y="1772816"/>
            <a:chExt cx="3672408" cy="3419475"/>
          </a:xfrm>
        </p:grpSpPr>
        <p:pic>
          <p:nvPicPr>
            <p:cNvPr id="10" name="Picture 9" descr="http://rds.yahoo.com/_ylt=A0PDoX9K8vxNfFgAKeqjzbkF/SIG=13b0pllm2/EXP=1308451530/**http%3a/i01.i.aliimg.com/photo/v0/113324777/DANA_COLD_FORMED_STRUCTURAL_C_PURLIN_UAE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lum bright="12000" contrast="71000"/>
            </a:blip>
            <a:srcRect r="13741"/>
            <a:stretch>
              <a:fillRect/>
            </a:stretch>
          </p:blipFill>
          <p:spPr bwMode="auto">
            <a:xfrm>
              <a:off x="5076056" y="1772816"/>
              <a:ext cx="3491880" cy="3419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7021019" y="4652541"/>
              <a:ext cx="790687" cy="433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56189" y="3501603"/>
              <a:ext cx="792275" cy="1008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10470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7" name="Picture 4" descr="C:\Data\FRAMECAD\Photo Gallery\Iraq\Mike\Copy (2) of DSC01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2175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5" descr="C:\Data\FRAMECAD\Photo Gallery\Iraq\Mike\Copy of DSC01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93192"/>
            <a:ext cx="44878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6" descr="C:\Data\FRAMECAD\Photo Gallery\Iraq\Mike\Copy of DSC01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Picture 7" descr="C:\Data\FRAMECAD\Photo Gallery\Iraq\Mike\DSC024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" y="14684"/>
            <a:ext cx="8229600" cy="838200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Foundation</a:t>
            </a:r>
          </a:p>
        </p:txBody>
      </p:sp>
    </p:spTree>
    <p:extLst>
      <p:ext uri="{BB962C8B-B14F-4D97-AF65-F5344CB8AC3E}">
        <p14:creationId xmlns:p14="http://schemas.microsoft.com/office/powerpoint/2010/main" val="258689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lnSpc>
                <a:spcPts val="5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Foundation</a:t>
            </a:r>
          </a:p>
        </p:txBody>
      </p:sp>
      <p:pic>
        <p:nvPicPr>
          <p:cNvPr id="4" name="Picture 3" descr="IMG_7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" y="838199"/>
            <a:ext cx="9133700" cy="605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84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P10501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57188" y="1214438"/>
            <a:ext cx="9001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n-US" sz="3400" b="1" kern="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228357" name="Picture 2" descr="C:\Data\FRAMECAD\Photo Gallery\AMB\DSCF6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8" name="Picture 6" descr="D:\SFM Photos\Assemble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38877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4000" y="14684"/>
            <a:ext cx="8229600" cy="838200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Frame Assembly in Ware House</a:t>
            </a:r>
          </a:p>
        </p:txBody>
      </p:sp>
    </p:spTree>
    <p:extLst>
      <p:ext uri="{BB962C8B-B14F-4D97-AF65-F5344CB8AC3E}">
        <p14:creationId xmlns:p14="http://schemas.microsoft.com/office/powerpoint/2010/main" val="413901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533400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Frame Assembly at Site</a:t>
            </a:r>
          </a:p>
        </p:txBody>
      </p:sp>
      <p:pic>
        <p:nvPicPr>
          <p:cNvPr id="232451" name="Picture 2" descr="F:\9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>
            <a:off x="152400" y="808522"/>
            <a:ext cx="5000908" cy="2836862"/>
          </a:xfrm>
        </p:spPr>
      </p:pic>
      <p:pic>
        <p:nvPicPr>
          <p:cNvPr id="4" name="Picture 2" descr="F:\1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490185" y="3676666"/>
            <a:ext cx="4648200" cy="30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87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57188" y="1214438"/>
            <a:ext cx="9001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n-US" sz="3400" b="1" kern="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229380" name="Picture 2" descr="C:\Data\FRAMECAD\Photo Gallery\AMB\DSCF6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3" descr="C:\Data\FRAMECAD\Photo Gallery\AMB\DSCF68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08275"/>
            <a:ext cx="42243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4000" y="14684"/>
            <a:ext cx="8229600" cy="838200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Stacking at Site</a:t>
            </a:r>
          </a:p>
        </p:txBody>
      </p:sp>
    </p:spTree>
    <p:extLst>
      <p:ext uri="{BB962C8B-B14F-4D97-AF65-F5344CB8AC3E}">
        <p14:creationId xmlns:p14="http://schemas.microsoft.com/office/powerpoint/2010/main" val="770115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lnSpc>
                <a:spcPts val="5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Lean Flooring</a:t>
            </a:r>
          </a:p>
        </p:txBody>
      </p:sp>
      <p:pic>
        <p:nvPicPr>
          <p:cNvPr id="5" name="Picture 4" descr="IMG_73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740"/>
            <a:ext cx="9144000" cy="60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76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STRUCTURE WORK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G_7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127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3403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0" name="Picture 2" descr="C:\Data\FRAMECAD\Photo Gallery\UK\British Aerospace\08082009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5" descr="D:\SFM Photos\FactoryFitOu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3" descr="P10005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92600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0825" y="152400"/>
            <a:ext cx="7772400" cy="69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eaLnBrk="1" latinLnBrk="0" hangingPunct="1">
              <a:lnSpc>
                <a:spcPct val="100000"/>
              </a:lnSpc>
              <a:buNone/>
              <a:defRPr sz="4000" b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/>
              <a:t>Insulation</a:t>
            </a:r>
          </a:p>
        </p:txBody>
      </p:sp>
    </p:spTree>
    <p:extLst>
      <p:ext uri="{BB962C8B-B14F-4D97-AF65-F5344CB8AC3E}">
        <p14:creationId xmlns:p14="http://schemas.microsoft.com/office/powerpoint/2010/main" val="4294237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4909438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0900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CLADDING &amp; INFILL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044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JOINTING/ FINISHING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7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508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FINISHES WORK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G_7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860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990600" y="66575"/>
            <a:ext cx="6629400" cy="543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eaLnBrk="1" latinLnBrk="0" hangingPunct="1">
              <a:lnSpc>
                <a:spcPts val="5800"/>
              </a:lnSpc>
              <a:spcBef>
                <a:spcPct val="20000"/>
              </a:spcBef>
              <a:buFont typeface="Arial" pitchFamily="34" charset="0"/>
              <a:buNone/>
              <a:defRPr sz="2800" b="1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Grey </a:t>
            </a:r>
            <a:r>
              <a:rPr lang="en-US" dirty="0" smtClean="0"/>
              <a:t>Structure </a:t>
            </a:r>
            <a:r>
              <a:rPr lang="en-US" smtClean="0"/>
              <a:t>(Concrete Panels)</a:t>
            </a:r>
            <a:endParaRPr lang="en-US" dirty="0"/>
          </a:p>
        </p:txBody>
      </p:sp>
      <p:pic>
        <p:nvPicPr>
          <p:cNvPr id="2" name="Picture 1" descr="conc lw4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49854"/>
            <a:ext cx="4140547" cy="2590800"/>
          </a:xfrm>
          <a:prstGeom prst="rect">
            <a:avLst/>
          </a:prstGeom>
        </p:spPr>
      </p:pic>
      <p:pic>
        <p:nvPicPr>
          <p:cNvPr id="4" name="Picture 3" descr="conc lw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05200"/>
            <a:ext cx="5562600" cy="3128963"/>
          </a:xfrm>
          <a:prstGeom prst="rect">
            <a:avLst/>
          </a:prstGeom>
        </p:spPr>
      </p:pic>
      <p:pic>
        <p:nvPicPr>
          <p:cNvPr id="6" name="Picture 5" descr="conc lw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547"/>
            <a:ext cx="4191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938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990600" y="66575"/>
            <a:ext cx="6629400" cy="543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eaLnBrk="1" latinLnBrk="0" hangingPunct="1">
              <a:lnSpc>
                <a:spcPts val="5800"/>
              </a:lnSpc>
              <a:spcBef>
                <a:spcPct val="20000"/>
              </a:spcBef>
              <a:buFont typeface="Arial" pitchFamily="34" charset="0"/>
              <a:buNone/>
              <a:defRPr sz="2800" b="1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Finishing</a:t>
            </a:r>
            <a:r>
              <a:rPr lang="en-US" dirty="0" smtClean="0"/>
              <a:t> Work</a:t>
            </a:r>
            <a:endParaRPr lang="en-US" dirty="0"/>
          </a:p>
        </p:txBody>
      </p:sp>
      <p:pic>
        <p:nvPicPr>
          <p:cNvPr id="3" name="Picture 2" descr="IMG_62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858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14300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Material Availability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566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-steels-set-to-achieve-greater-capacity-utiliz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4495800" cy="2043545"/>
          </a:xfrm>
          <a:prstGeom prst="rect">
            <a:avLst/>
          </a:prstGeom>
        </p:spPr>
      </p:pic>
      <p:pic>
        <p:nvPicPr>
          <p:cNvPr id="5" name="Picture 4" descr="Shera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23" y="1447800"/>
            <a:ext cx="4070773" cy="42672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762000" y="228601"/>
            <a:ext cx="7772400" cy="685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Material Availability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showproduct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076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14300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SELECTED PROJECTS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443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Technical Manuals\Framecad facebook\3-Story Villa In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5200" cy="3581400"/>
          </a:xfrm>
          <a:prstGeom prst="rect">
            <a:avLst/>
          </a:prstGeom>
          <a:noFill/>
        </p:spPr>
      </p:pic>
      <p:pic>
        <p:nvPicPr>
          <p:cNvPr id="1027" name="Picture 3" descr="E:\Technical Manuals\Framecad facebook\3-Story Villa Indi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81600" y="1143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Story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Villa, India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30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1524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42568D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en-US" sz="2800" dirty="0">
                <a:solidFill>
                  <a:srgbClr val="000000"/>
                </a:solidFill>
              </a:rPr>
              <a:t> Villas</a:t>
            </a:r>
          </a:p>
        </p:txBody>
      </p:sp>
      <p:pic>
        <p:nvPicPr>
          <p:cNvPr id="2" name="Picture 1" descr="conc l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6986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46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990600" y="66575"/>
            <a:ext cx="6629400" cy="100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STATISTICS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A11DEEB-6851-498E-833E-1B3A9721E321}"/>
              </a:ext>
            </a:extLst>
          </p:cNvPr>
          <p:cNvSpPr txBox="1">
            <a:spLocks/>
          </p:cNvSpPr>
          <p:nvPr/>
        </p:nvSpPr>
        <p:spPr>
          <a:xfrm>
            <a:off x="152400" y="762000"/>
            <a:ext cx="8915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000000"/>
                </a:solidFill>
              </a:rPr>
              <a:t>Shortage of housing units in 2009 = </a:t>
            </a:r>
            <a:r>
              <a:rPr lang="en-US" dirty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m Units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Current Shortage </a:t>
            </a:r>
            <a:r>
              <a:rPr lang="en-US" dirty="0">
                <a:solidFill>
                  <a:srgbClr val="000000"/>
                </a:solidFill>
              </a:rPr>
              <a:t>of housing </a:t>
            </a:r>
            <a:r>
              <a:rPr lang="en-US" dirty="0" smtClean="0">
                <a:solidFill>
                  <a:srgbClr val="000000"/>
                </a:solidFill>
              </a:rPr>
              <a:t>units </a:t>
            </a:r>
            <a:r>
              <a:rPr lang="en-US" dirty="0">
                <a:solidFill>
                  <a:srgbClr val="000000"/>
                </a:solidFill>
              </a:rPr>
              <a:t>= </a:t>
            </a:r>
            <a:r>
              <a:rPr lang="en-US" dirty="0" smtClean="0">
                <a:solidFill>
                  <a:srgbClr val="000000"/>
                </a:solidFill>
              </a:rPr>
              <a:t>9-10 Million Units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Demand is increasing by 350,000/Annum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Current Supply is 150,000/Annum</a:t>
            </a: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Targeted 5 M houses in 5 years =&gt;1 M houses/Year 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1125 Million  </a:t>
            </a:r>
            <a:r>
              <a:rPr lang="en-US" sz="2800" dirty="0" err="1" smtClean="0">
                <a:solidFill>
                  <a:srgbClr val="FF0000"/>
                </a:solidFill>
              </a:rPr>
              <a:t>S.ft</a:t>
            </a:r>
            <a:r>
              <a:rPr lang="en-US" sz="2800" dirty="0" smtClean="0">
                <a:solidFill>
                  <a:srgbClr val="FF0000"/>
                </a:solidFill>
              </a:rPr>
              <a:t> to be constructed every year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pPr algn="l"/>
            <a:endParaRPr lang="en-US" sz="1700" dirty="0" smtClean="0">
              <a:solidFill>
                <a:schemeClr val="tx1"/>
              </a:solidFill>
            </a:endParaRPr>
          </a:p>
          <a:p>
            <a:pPr algn="l"/>
            <a:r>
              <a:rPr lang="en-US" sz="1700" dirty="0">
                <a:solidFill>
                  <a:schemeClr val="tx1"/>
                </a:solidFill>
              </a:rPr>
              <a:t>Published in Dawn</a:t>
            </a:r>
            <a:r>
              <a:rPr lang="en-US" sz="1700" dirty="0" smtClean="0">
                <a:solidFill>
                  <a:schemeClr val="tx1"/>
                </a:solidFill>
              </a:rPr>
              <a:t>, </a:t>
            </a:r>
            <a:r>
              <a:rPr lang="en-US" sz="1700" dirty="0">
                <a:solidFill>
                  <a:schemeClr val="tx1"/>
                </a:solidFill>
              </a:rPr>
              <a:t>August 19, 2018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468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42568D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en-US" sz="2800" dirty="0">
                <a:solidFill>
                  <a:srgbClr val="000000"/>
                </a:solidFill>
              </a:rPr>
              <a:t>Villas</a:t>
            </a:r>
          </a:p>
        </p:txBody>
      </p:sp>
      <p:pic>
        <p:nvPicPr>
          <p:cNvPr id="2" name="Picture 1" descr="IMG_20150511_1256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6" y="1219200"/>
            <a:ext cx="8758447" cy="49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46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Line 2"/>
          <p:cNvSpPr>
            <a:spLocks noChangeShapeType="1"/>
          </p:cNvSpPr>
          <p:nvPr/>
        </p:nvSpPr>
        <p:spPr bwMode="auto">
          <a:xfrm>
            <a:off x="5297488" y="222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47" name="Line 3"/>
          <p:cNvSpPr>
            <a:spLocks noChangeShapeType="1"/>
          </p:cNvSpPr>
          <p:nvPr/>
        </p:nvSpPr>
        <p:spPr bwMode="auto">
          <a:xfrm>
            <a:off x="5297488" y="222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48" name="Line 4"/>
          <p:cNvSpPr>
            <a:spLocks noChangeShapeType="1"/>
          </p:cNvSpPr>
          <p:nvPr/>
        </p:nvSpPr>
        <p:spPr bwMode="auto">
          <a:xfrm>
            <a:off x="5297488" y="222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49" name="Line 5"/>
          <p:cNvSpPr>
            <a:spLocks noChangeShapeType="1"/>
          </p:cNvSpPr>
          <p:nvPr/>
        </p:nvSpPr>
        <p:spPr bwMode="auto">
          <a:xfrm>
            <a:off x="5297488" y="3349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0" name="Line 6"/>
          <p:cNvSpPr>
            <a:spLocks noChangeShapeType="1"/>
          </p:cNvSpPr>
          <p:nvPr/>
        </p:nvSpPr>
        <p:spPr bwMode="auto">
          <a:xfrm>
            <a:off x="7907338" y="223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1" name="Line 7"/>
          <p:cNvSpPr>
            <a:spLocks noChangeShapeType="1"/>
          </p:cNvSpPr>
          <p:nvPr/>
        </p:nvSpPr>
        <p:spPr bwMode="auto">
          <a:xfrm>
            <a:off x="5297488" y="222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2" name="Line 8"/>
          <p:cNvSpPr>
            <a:spLocks noChangeShapeType="1"/>
          </p:cNvSpPr>
          <p:nvPr/>
        </p:nvSpPr>
        <p:spPr bwMode="auto">
          <a:xfrm>
            <a:off x="5297488" y="222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6197600" y="-5730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4" name="Line 10"/>
          <p:cNvSpPr>
            <a:spLocks noChangeShapeType="1"/>
          </p:cNvSpPr>
          <p:nvPr/>
        </p:nvSpPr>
        <p:spPr bwMode="auto">
          <a:xfrm>
            <a:off x="6197600" y="-3286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5" name="Line 11"/>
          <p:cNvSpPr>
            <a:spLocks noChangeShapeType="1"/>
          </p:cNvSpPr>
          <p:nvPr/>
        </p:nvSpPr>
        <p:spPr bwMode="auto">
          <a:xfrm>
            <a:off x="8402638" y="-3286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6" name="Line 12"/>
          <p:cNvSpPr>
            <a:spLocks noChangeShapeType="1"/>
          </p:cNvSpPr>
          <p:nvPr/>
        </p:nvSpPr>
        <p:spPr bwMode="auto">
          <a:xfrm>
            <a:off x="8402638" y="-841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>
            <a:off x="4352925" y="21161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8" name="Line 14"/>
          <p:cNvSpPr>
            <a:spLocks noChangeShapeType="1"/>
          </p:cNvSpPr>
          <p:nvPr/>
        </p:nvSpPr>
        <p:spPr bwMode="auto">
          <a:xfrm>
            <a:off x="5232400" y="4071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7760" name="Picture 16" descr="Qatar-Jan 08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61" name="Picture 17" descr="Qatar-Jan 08 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62" name="Picture 18" descr="Qatar-Jan 08 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052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64" name="Text Box 20"/>
          <p:cNvSpPr txBox="1">
            <a:spLocks noChangeArrowheads="1"/>
          </p:cNvSpPr>
          <p:nvPr/>
        </p:nvSpPr>
        <p:spPr bwMode="auto">
          <a:xfrm>
            <a:off x="228600" y="125413"/>
            <a:ext cx="57767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42568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BARWA </a:t>
            </a:r>
            <a:r>
              <a:rPr lang="en-US" b="1" dirty="0" smtClean="0">
                <a:solidFill>
                  <a:srgbClr val="42568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Economy/low cost </a:t>
            </a:r>
            <a:r>
              <a:rPr lang="en-US" b="1" dirty="0">
                <a:solidFill>
                  <a:srgbClr val="42568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Housing Project - Qatar</a:t>
            </a:r>
            <a:endParaRPr lang="en-GB" b="1" dirty="0">
              <a:solidFill>
                <a:srgbClr val="42568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7765" name="Line 21"/>
          <p:cNvSpPr>
            <a:spLocks noChangeShapeType="1"/>
          </p:cNvSpPr>
          <p:nvPr/>
        </p:nvSpPr>
        <p:spPr bwMode="auto">
          <a:xfrm>
            <a:off x="228600" y="609600"/>
            <a:ext cx="84582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822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724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THQ Hospital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Pano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Aqil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(50000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Completed in 6 months )</a:t>
            </a:r>
          </a:p>
        </p:txBody>
      </p:sp>
      <p:pic>
        <p:nvPicPr>
          <p:cNvPr id="5" name="Picture 4" descr="PHOTO-2018-10-06-13-35-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1030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THQ Hospital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Pano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Aqil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(50,000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completed in 6 months)</a:t>
            </a:r>
          </a:p>
        </p:txBody>
      </p:sp>
      <p:pic>
        <p:nvPicPr>
          <p:cNvPr id="5" name="Picture 4" descr="PHOTO-2018-10-06-13-35-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7" name="Picture 6" descr="PHOTO-2018-10-06-13-35-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43300"/>
            <a:ext cx="4419600" cy="3314700"/>
          </a:xfrm>
          <a:prstGeom prst="rect">
            <a:avLst/>
          </a:prstGeom>
        </p:spPr>
      </p:pic>
      <p:pic>
        <p:nvPicPr>
          <p:cNvPr id="8" name="Picture 7" descr="PHOTO-2018-10-06-13-35-25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47244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17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2018-10-06-13-35-27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" y="0"/>
            <a:ext cx="4799377" cy="3635355"/>
          </a:xfrm>
          <a:prstGeom prst="rect">
            <a:avLst/>
          </a:prstGeom>
        </p:spPr>
      </p:pic>
      <p:pic>
        <p:nvPicPr>
          <p:cNvPr id="3" name="Picture 2" descr="PHOTO-2018-10-06-13-35-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33" y="3657600"/>
            <a:ext cx="5104308" cy="3200400"/>
          </a:xfrm>
          <a:prstGeom prst="rect">
            <a:avLst/>
          </a:prstGeom>
        </p:spPr>
      </p:pic>
      <p:pic>
        <p:nvPicPr>
          <p:cNvPr id="4" name="Picture 3" descr="PHOTO-2018-10-06-13-35-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1"/>
            <a:ext cx="47244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0" y="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THQ Hospital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Pano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Aqil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(50,000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completed in 6 months)</a:t>
            </a:r>
          </a:p>
        </p:txBody>
      </p:sp>
    </p:spTree>
    <p:extLst>
      <p:ext uri="{BB962C8B-B14F-4D97-AF65-F5344CB8AC3E}">
        <p14:creationId xmlns:p14="http://schemas.microsoft.com/office/powerpoint/2010/main" val="34637579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1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eaLnBrk="1" latinLnBrk="0" hangingPunct="1">
              <a:lnSpc>
                <a:spcPct val="100000"/>
              </a:lnSpc>
              <a:buNone/>
              <a:defRPr sz="4000" b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800" dirty="0">
                <a:solidFill>
                  <a:srgbClr val="000000"/>
                </a:solidFill>
              </a:rPr>
              <a:t>Data Facilitation Centers, Sindh( </a:t>
            </a:r>
            <a:r>
              <a:rPr lang="en-US" sz="2800" dirty="0" smtClean="0">
                <a:solidFill>
                  <a:srgbClr val="000000"/>
                </a:solidFill>
              </a:rPr>
              <a:t>27 @3000sft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96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100000"/>
              </a:lnSpc>
              <a:buNone/>
              <a:defRPr sz="3200" b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800" dirty="0">
                <a:solidFill>
                  <a:srgbClr val="000000"/>
                </a:solidFill>
              </a:rPr>
              <a:t>Board of Revenue Building, Hyderabad</a:t>
            </a:r>
          </a:p>
        </p:txBody>
      </p:sp>
      <p:pic>
        <p:nvPicPr>
          <p:cNvPr id="6" name="Picture 5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4038600" cy="3029575"/>
          </a:xfrm>
          <a:prstGeom prst="rect">
            <a:avLst/>
          </a:prstGeom>
        </p:spPr>
      </p:pic>
      <p:pic>
        <p:nvPicPr>
          <p:cNvPr id="7" name="Picture 6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657600"/>
            <a:ext cx="4038600" cy="3029576"/>
          </a:xfrm>
          <a:prstGeom prst="rect">
            <a:avLst/>
          </a:prstGeom>
        </p:spPr>
      </p:pic>
      <p:pic>
        <p:nvPicPr>
          <p:cNvPr id="8" name="Picture 7" descr="IMG_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533400"/>
            <a:ext cx="4038600" cy="3029576"/>
          </a:xfrm>
          <a:prstGeom prst="rect">
            <a:avLst/>
          </a:prstGeom>
        </p:spPr>
      </p:pic>
      <p:pic>
        <p:nvPicPr>
          <p:cNvPr id="9" name="Picture 8" descr="IMG_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676023"/>
            <a:ext cx="4038600" cy="30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5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24600" y="11430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APS at Askari-10 Rawalpindi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30000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Picture 1" descr="FB_IMG_14848627213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Picture 2" descr="FB_IMG_14848627304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533"/>
            <a:ext cx="4572000" cy="3429000"/>
          </a:xfrm>
          <a:prstGeom prst="rect">
            <a:avLst/>
          </a:prstGeom>
        </p:spPr>
      </p:pic>
      <p:pic>
        <p:nvPicPr>
          <p:cNvPr id="4" name="Picture 3" descr="FB_IMG_148486270056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244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-33867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Hepatitis Clinic at PKLI Lahore.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(8500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completed in 90 days) </a:t>
            </a:r>
          </a:p>
        </p:txBody>
      </p:sp>
      <p:pic>
        <p:nvPicPr>
          <p:cNvPr id="5" name="Picture 4" descr="17342810_10155847341854325_687961553382223715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3714750"/>
          </a:xfrm>
          <a:prstGeom prst="rect">
            <a:avLst/>
          </a:prstGeom>
        </p:spPr>
      </p:pic>
      <p:pic>
        <p:nvPicPr>
          <p:cNvPr id="7" name="Picture 6" descr="17342883_10155847341749325_264222449173053435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81199"/>
            <a:ext cx="4174067" cy="4876801"/>
          </a:xfrm>
          <a:prstGeom prst="rect">
            <a:avLst/>
          </a:prstGeom>
        </p:spPr>
      </p:pic>
      <p:pic>
        <p:nvPicPr>
          <p:cNvPr id="8" name="Picture 7" descr="17201139_10155847342454325_268616752187225269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50"/>
            <a:ext cx="4953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185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265275_10155847340564325_7427795254449230400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27" y="0"/>
            <a:ext cx="5088468" cy="3587750"/>
          </a:xfrm>
          <a:prstGeom prst="rect">
            <a:avLst/>
          </a:prstGeom>
        </p:spPr>
      </p:pic>
      <p:pic>
        <p:nvPicPr>
          <p:cNvPr id="3" name="Picture 2" descr="17362429_10155847339784325_726521191419913807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400"/>
            <a:ext cx="4495800" cy="3276600"/>
          </a:xfrm>
          <a:prstGeom prst="rect">
            <a:avLst/>
          </a:prstGeom>
        </p:spPr>
      </p:pic>
      <p:pic>
        <p:nvPicPr>
          <p:cNvPr id="4" name="Picture 3" descr="17353081_10155847339944325_2855387929678104977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59477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222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world_rel_803005AI_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990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Oval 8"/>
          <p:cNvSpPr>
            <a:spLocks noChangeArrowheads="1"/>
          </p:cNvSpPr>
          <p:nvPr/>
        </p:nvSpPr>
        <p:spPr bwMode="auto">
          <a:xfrm>
            <a:off x="4174332" y="1565565"/>
            <a:ext cx="144462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9"/>
          <p:cNvSpPr>
            <a:spLocks noChangeArrowheads="1"/>
          </p:cNvSpPr>
          <p:nvPr/>
        </p:nvSpPr>
        <p:spPr bwMode="auto">
          <a:xfrm>
            <a:off x="5508625" y="22288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10"/>
          <p:cNvSpPr>
            <a:spLocks noChangeArrowheads="1"/>
          </p:cNvSpPr>
          <p:nvPr/>
        </p:nvSpPr>
        <p:spPr bwMode="auto">
          <a:xfrm>
            <a:off x="6804025" y="2733675"/>
            <a:ext cx="144463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52" name="Picture 17" descr="MCj043781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3957638"/>
            <a:ext cx="31591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26"/>
          <p:cNvSpPr>
            <a:spLocks noChangeArrowheads="1"/>
          </p:cNvSpPr>
          <p:nvPr/>
        </p:nvSpPr>
        <p:spPr bwMode="auto">
          <a:xfrm>
            <a:off x="0" y="428625"/>
            <a:ext cx="183515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27"/>
          <p:cNvSpPr>
            <a:spLocks noChangeArrowheads="1"/>
          </p:cNvSpPr>
          <p:nvPr/>
        </p:nvSpPr>
        <p:spPr bwMode="auto">
          <a:xfrm>
            <a:off x="287338" y="644525"/>
            <a:ext cx="7556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28"/>
          <p:cNvSpPr>
            <a:spLocks noChangeArrowheads="1"/>
          </p:cNvSpPr>
          <p:nvPr/>
        </p:nvSpPr>
        <p:spPr bwMode="auto">
          <a:xfrm>
            <a:off x="8137525" y="5037138"/>
            <a:ext cx="7556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7" name="Picture 32" descr="MCj043781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289425"/>
            <a:ext cx="3159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33" descr="MCj043781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417763"/>
            <a:ext cx="31591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35" descr="MCj043781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12950"/>
            <a:ext cx="3159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Oval 36"/>
          <p:cNvSpPr>
            <a:spLocks noChangeArrowheads="1"/>
          </p:cNvSpPr>
          <p:nvPr/>
        </p:nvSpPr>
        <p:spPr bwMode="auto">
          <a:xfrm>
            <a:off x="5362575" y="258762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Oval 37"/>
          <p:cNvSpPr>
            <a:spLocks noChangeArrowheads="1"/>
          </p:cNvSpPr>
          <p:nvPr/>
        </p:nvSpPr>
        <p:spPr bwMode="auto">
          <a:xfrm>
            <a:off x="5580063" y="23018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Oval 43"/>
          <p:cNvSpPr>
            <a:spLocks noChangeArrowheads="1"/>
          </p:cNvSpPr>
          <p:nvPr/>
        </p:nvSpPr>
        <p:spPr bwMode="auto">
          <a:xfrm>
            <a:off x="4427538" y="17256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Oval 44"/>
          <p:cNvSpPr>
            <a:spLocks noChangeArrowheads="1"/>
          </p:cNvSpPr>
          <p:nvPr/>
        </p:nvSpPr>
        <p:spPr bwMode="auto">
          <a:xfrm>
            <a:off x="4356100" y="17970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Oval 45"/>
          <p:cNvSpPr>
            <a:spLocks noChangeArrowheads="1"/>
          </p:cNvSpPr>
          <p:nvPr/>
        </p:nvSpPr>
        <p:spPr bwMode="auto">
          <a:xfrm>
            <a:off x="5292725" y="22288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Oval 46"/>
          <p:cNvSpPr>
            <a:spLocks noChangeArrowheads="1"/>
          </p:cNvSpPr>
          <p:nvPr/>
        </p:nvSpPr>
        <p:spPr bwMode="auto">
          <a:xfrm>
            <a:off x="5435600" y="20859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Oval 47"/>
          <p:cNvSpPr>
            <a:spLocks noChangeArrowheads="1"/>
          </p:cNvSpPr>
          <p:nvPr/>
        </p:nvSpPr>
        <p:spPr bwMode="auto">
          <a:xfrm>
            <a:off x="5148263" y="20859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Oval 48"/>
          <p:cNvSpPr>
            <a:spLocks noChangeArrowheads="1"/>
          </p:cNvSpPr>
          <p:nvPr/>
        </p:nvSpPr>
        <p:spPr bwMode="auto">
          <a:xfrm>
            <a:off x="5292725" y="2085975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Oval 49"/>
          <p:cNvSpPr>
            <a:spLocks noChangeArrowheads="1"/>
          </p:cNvSpPr>
          <p:nvPr/>
        </p:nvSpPr>
        <p:spPr bwMode="auto">
          <a:xfrm>
            <a:off x="5364163" y="24447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Oval 50"/>
          <p:cNvSpPr>
            <a:spLocks noChangeArrowheads="1"/>
          </p:cNvSpPr>
          <p:nvPr/>
        </p:nvSpPr>
        <p:spPr bwMode="auto">
          <a:xfrm>
            <a:off x="5148263" y="23733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Oval 68"/>
          <p:cNvSpPr>
            <a:spLocks noChangeArrowheads="1"/>
          </p:cNvSpPr>
          <p:nvPr/>
        </p:nvSpPr>
        <p:spPr bwMode="auto">
          <a:xfrm>
            <a:off x="8243888" y="4387850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Oval 69"/>
          <p:cNvSpPr>
            <a:spLocks noChangeArrowheads="1"/>
          </p:cNvSpPr>
          <p:nvPr/>
        </p:nvSpPr>
        <p:spPr bwMode="auto">
          <a:xfrm>
            <a:off x="8101013" y="4532313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Oval 70"/>
          <p:cNvSpPr>
            <a:spLocks noChangeArrowheads="1"/>
          </p:cNvSpPr>
          <p:nvPr/>
        </p:nvSpPr>
        <p:spPr bwMode="auto">
          <a:xfrm>
            <a:off x="8315325" y="4318000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Oval 71"/>
          <p:cNvSpPr>
            <a:spLocks noChangeArrowheads="1"/>
          </p:cNvSpPr>
          <p:nvPr/>
        </p:nvSpPr>
        <p:spPr bwMode="auto">
          <a:xfrm>
            <a:off x="8315325" y="4173538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Oval 72"/>
          <p:cNvSpPr>
            <a:spLocks noChangeArrowheads="1"/>
          </p:cNvSpPr>
          <p:nvPr/>
        </p:nvSpPr>
        <p:spPr bwMode="auto">
          <a:xfrm>
            <a:off x="7812088" y="36687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Oval 73"/>
          <p:cNvSpPr>
            <a:spLocks noChangeArrowheads="1"/>
          </p:cNvSpPr>
          <p:nvPr/>
        </p:nvSpPr>
        <p:spPr bwMode="auto">
          <a:xfrm>
            <a:off x="7594600" y="41735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Oval 74"/>
          <p:cNvSpPr>
            <a:spLocks noChangeArrowheads="1"/>
          </p:cNvSpPr>
          <p:nvPr/>
        </p:nvSpPr>
        <p:spPr bwMode="auto">
          <a:xfrm>
            <a:off x="7019925" y="40290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Oval 75"/>
          <p:cNvSpPr>
            <a:spLocks noChangeArrowheads="1"/>
          </p:cNvSpPr>
          <p:nvPr/>
        </p:nvSpPr>
        <p:spPr bwMode="auto">
          <a:xfrm>
            <a:off x="7092950" y="3813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Oval 76"/>
          <p:cNvSpPr>
            <a:spLocks noChangeArrowheads="1"/>
          </p:cNvSpPr>
          <p:nvPr/>
        </p:nvSpPr>
        <p:spPr bwMode="auto">
          <a:xfrm>
            <a:off x="7812088" y="3813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Oval 77"/>
          <p:cNvSpPr>
            <a:spLocks noChangeArrowheads="1"/>
          </p:cNvSpPr>
          <p:nvPr/>
        </p:nvSpPr>
        <p:spPr bwMode="auto">
          <a:xfrm>
            <a:off x="5003800" y="40290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Oval 78"/>
          <p:cNvSpPr>
            <a:spLocks noChangeArrowheads="1"/>
          </p:cNvSpPr>
          <p:nvPr/>
        </p:nvSpPr>
        <p:spPr bwMode="auto">
          <a:xfrm>
            <a:off x="4932363" y="41021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Oval 79"/>
          <p:cNvSpPr>
            <a:spLocks noChangeArrowheads="1"/>
          </p:cNvSpPr>
          <p:nvPr/>
        </p:nvSpPr>
        <p:spPr bwMode="auto">
          <a:xfrm>
            <a:off x="4787900" y="41719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Oval 80"/>
          <p:cNvSpPr>
            <a:spLocks noChangeArrowheads="1"/>
          </p:cNvSpPr>
          <p:nvPr/>
        </p:nvSpPr>
        <p:spPr bwMode="auto">
          <a:xfrm>
            <a:off x="4859338" y="40290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Oval 81"/>
          <p:cNvSpPr>
            <a:spLocks noChangeArrowheads="1"/>
          </p:cNvSpPr>
          <p:nvPr/>
        </p:nvSpPr>
        <p:spPr bwMode="auto">
          <a:xfrm>
            <a:off x="4140200" y="16525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4" name="Oval 82"/>
          <p:cNvSpPr>
            <a:spLocks noChangeArrowheads="1"/>
          </p:cNvSpPr>
          <p:nvPr/>
        </p:nvSpPr>
        <p:spPr bwMode="auto">
          <a:xfrm>
            <a:off x="4283075" y="15811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5" name="Oval 83"/>
          <p:cNvSpPr>
            <a:spLocks noChangeArrowheads="1"/>
          </p:cNvSpPr>
          <p:nvPr/>
        </p:nvSpPr>
        <p:spPr bwMode="auto">
          <a:xfrm>
            <a:off x="4283075" y="172402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Oval 84"/>
          <p:cNvSpPr>
            <a:spLocks noChangeArrowheads="1"/>
          </p:cNvSpPr>
          <p:nvPr/>
        </p:nvSpPr>
        <p:spPr bwMode="auto">
          <a:xfrm>
            <a:off x="4283075" y="16525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7" name="Oval 85"/>
          <p:cNvSpPr>
            <a:spLocks noChangeArrowheads="1"/>
          </p:cNvSpPr>
          <p:nvPr/>
        </p:nvSpPr>
        <p:spPr bwMode="auto">
          <a:xfrm>
            <a:off x="4500563" y="16525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8" name="Oval 86"/>
          <p:cNvSpPr>
            <a:spLocks noChangeArrowheads="1"/>
          </p:cNvSpPr>
          <p:nvPr/>
        </p:nvSpPr>
        <p:spPr bwMode="auto">
          <a:xfrm>
            <a:off x="4572000" y="17970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9" name="Oval 87"/>
          <p:cNvSpPr>
            <a:spLocks noChangeArrowheads="1"/>
          </p:cNvSpPr>
          <p:nvPr/>
        </p:nvSpPr>
        <p:spPr bwMode="auto">
          <a:xfrm>
            <a:off x="4427538" y="18684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0" name="Oval 88"/>
          <p:cNvSpPr>
            <a:spLocks noChangeArrowheads="1"/>
          </p:cNvSpPr>
          <p:nvPr/>
        </p:nvSpPr>
        <p:spPr bwMode="auto">
          <a:xfrm>
            <a:off x="4572000" y="193992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1" name="Oval 89"/>
          <p:cNvSpPr>
            <a:spLocks noChangeArrowheads="1"/>
          </p:cNvSpPr>
          <p:nvPr/>
        </p:nvSpPr>
        <p:spPr bwMode="auto">
          <a:xfrm>
            <a:off x="4787900" y="18684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2" name="Oval 90"/>
          <p:cNvSpPr>
            <a:spLocks noChangeArrowheads="1"/>
          </p:cNvSpPr>
          <p:nvPr/>
        </p:nvSpPr>
        <p:spPr bwMode="auto">
          <a:xfrm>
            <a:off x="6084888" y="26606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3" name="Oval 91"/>
          <p:cNvSpPr>
            <a:spLocks noChangeArrowheads="1"/>
          </p:cNvSpPr>
          <p:nvPr/>
        </p:nvSpPr>
        <p:spPr bwMode="auto">
          <a:xfrm>
            <a:off x="6011863" y="24447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4" name="Oval 92"/>
          <p:cNvSpPr>
            <a:spLocks noChangeArrowheads="1"/>
          </p:cNvSpPr>
          <p:nvPr/>
        </p:nvSpPr>
        <p:spPr bwMode="auto">
          <a:xfrm>
            <a:off x="5795963" y="23018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Oval 93"/>
          <p:cNvSpPr>
            <a:spLocks noChangeArrowheads="1"/>
          </p:cNvSpPr>
          <p:nvPr/>
        </p:nvSpPr>
        <p:spPr bwMode="auto">
          <a:xfrm>
            <a:off x="6011863" y="22288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Oval 94"/>
          <p:cNvSpPr>
            <a:spLocks noChangeArrowheads="1"/>
          </p:cNvSpPr>
          <p:nvPr/>
        </p:nvSpPr>
        <p:spPr bwMode="auto">
          <a:xfrm>
            <a:off x="5076825" y="33813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Oval 95"/>
          <p:cNvSpPr>
            <a:spLocks noChangeArrowheads="1"/>
          </p:cNvSpPr>
          <p:nvPr/>
        </p:nvSpPr>
        <p:spPr bwMode="auto">
          <a:xfrm>
            <a:off x="5003800" y="31654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Oval 96"/>
          <p:cNvSpPr>
            <a:spLocks noChangeArrowheads="1"/>
          </p:cNvSpPr>
          <p:nvPr/>
        </p:nvSpPr>
        <p:spPr bwMode="auto">
          <a:xfrm>
            <a:off x="4284663" y="29479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Oval 97"/>
          <p:cNvSpPr>
            <a:spLocks noChangeArrowheads="1"/>
          </p:cNvSpPr>
          <p:nvPr/>
        </p:nvSpPr>
        <p:spPr bwMode="auto">
          <a:xfrm>
            <a:off x="6875463" y="24447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Oval 98"/>
          <p:cNvSpPr>
            <a:spLocks noChangeArrowheads="1"/>
          </p:cNvSpPr>
          <p:nvPr/>
        </p:nvSpPr>
        <p:spPr bwMode="auto">
          <a:xfrm>
            <a:off x="7019925" y="22288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1" name="Oval 99"/>
          <p:cNvSpPr>
            <a:spLocks noChangeArrowheads="1"/>
          </p:cNvSpPr>
          <p:nvPr/>
        </p:nvSpPr>
        <p:spPr bwMode="auto">
          <a:xfrm>
            <a:off x="6875463" y="20859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2" name="Oval 100"/>
          <p:cNvSpPr>
            <a:spLocks noChangeArrowheads="1"/>
          </p:cNvSpPr>
          <p:nvPr/>
        </p:nvSpPr>
        <p:spPr bwMode="auto">
          <a:xfrm>
            <a:off x="6804025" y="30210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3" name="Oval 101"/>
          <p:cNvSpPr>
            <a:spLocks noChangeArrowheads="1"/>
          </p:cNvSpPr>
          <p:nvPr/>
        </p:nvSpPr>
        <p:spPr bwMode="auto">
          <a:xfrm>
            <a:off x="1692275" y="19415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4" name="Oval 102"/>
          <p:cNvSpPr>
            <a:spLocks noChangeArrowheads="1"/>
          </p:cNvSpPr>
          <p:nvPr/>
        </p:nvSpPr>
        <p:spPr bwMode="auto">
          <a:xfrm>
            <a:off x="2195513" y="18684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5" name="Oval 103"/>
          <p:cNvSpPr>
            <a:spLocks noChangeArrowheads="1"/>
          </p:cNvSpPr>
          <p:nvPr/>
        </p:nvSpPr>
        <p:spPr bwMode="auto">
          <a:xfrm>
            <a:off x="2266950" y="20843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Oval 104"/>
          <p:cNvSpPr>
            <a:spLocks noChangeArrowheads="1"/>
          </p:cNvSpPr>
          <p:nvPr/>
        </p:nvSpPr>
        <p:spPr bwMode="auto">
          <a:xfrm>
            <a:off x="2339975" y="21574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7" name="Oval 105"/>
          <p:cNvSpPr>
            <a:spLocks noChangeArrowheads="1"/>
          </p:cNvSpPr>
          <p:nvPr/>
        </p:nvSpPr>
        <p:spPr bwMode="auto">
          <a:xfrm>
            <a:off x="2484438" y="20129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8" name="Oval 106"/>
          <p:cNvSpPr>
            <a:spLocks noChangeArrowheads="1"/>
          </p:cNvSpPr>
          <p:nvPr/>
        </p:nvSpPr>
        <p:spPr bwMode="auto">
          <a:xfrm>
            <a:off x="2484438" y="20859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9" name="Oval 107"/>
          <p:cNvSpPr>
            <a:spLocks noChangeArrowheads="1"/>
          </p:cNvSpPr>
          <p:nvPr/>
        </p:nvSpPr>
        <p:spPr bwMode="auto">
          <a:xfrm>
            <a:off x="2627313" y="19415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0" name="Oval 108"/>
          <p:cNvSpPr>
            <a:spLocks noChangeArrowheads="1"/>
          </p:cNvSpPr>
          <p:nvPr/>
        </p:nvSpPr>
        <p:spPr bwMode="auto">
          <a:xfrm>
            <a:off x="1762125" y="20129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1" name="Oval 109"/>
          <p:cNvSpPr>
            <a:spLocks noChangeArrowheads="1"/>
          </p:cNvSpPr>
          <p:nvPr/>
        </p:nvSpPr>
        <p:spPr bwMode="auto">
          <a:xfrm>
            <a:off x="1619250" y="20843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2" name="Oval 110"/>
          <p:cNvSpPr>
            <a:spLocks noChangeArrowheads="1"/>
          </p:cNvSpPr>
          <p:nvPr/>
        </p:nvSpPr>
        <p:spPr bwMode="auto">
          <a:xfrm>
            <a:off x="7235825" y="27336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3" name="Oval 111"/>
          <p:cNvSpPr>
            <a:spLocks noChangeArrowheads="1"/>
          </p:cNvSpPr>
          <p:nvPr/>
        </p:nvSpPr>
        <p:spPr bwMode="auto">
          <a:xfrm>
            <a:off x="1908175" y="26606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4" name="Oval 112"/>
          <p:cNvSpPr>
            <a:spLocks noChangeArrowheads="1"/>
          </p:cNvSpPr>
          <p:nvPr/>
        </p:nvSpPr>
        <p:spPr bwMode="auto">
          <a:xfrm>
            <a:off x="2484438" y="24447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5" name="Oval 113"/>
          <p:cNvSpPr>
            <a:spLocks noChangeArrowheads="1"/>
          </p:cNvSpPr>
          <p:nvPr/>
        </p:nvSpPr>
        <p:spPr bwMode="auto">
          <a:xfrm>
            <a:off x="2700338" y="28781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6" name="Oval 114"/>
          <p:cNvSpPr>
            <a:spLocks noChangeArrowheads="1"/>
          </p:cNvSpPr>
          <p:nvPr/>
        </p:nvSpPr>
        <p:spPr bwMode="auto">
          <a:xfrm>
            <a:off x="468313" y="25161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7" name="Oval 115"/>
          <p:cNvSpPr>
            <a:spLocks noChangeArrowheads="1"/>
          </p:cNvSpPr>
          <p:nvPr/>
        </p:nvSpPr>
        <p:spPr bwMode="auto">
          <a:xfrm>
            <a:off x="250825" y="33797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8" name="Oval 116"/>
          <p:cNvSpPr>
            <a:spLocks noChangeArrowheads="1"/>
          </p:cNvSpPr>
          <p:nvPr/>
        </p:nvSpPr>
        <p:spPr bwMode="auto">
          <a:xfrm>
            <a:off x="4932363" y="17256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9" name="Oval 117"/>
          <p:cNvSpPr>
            <a:spLocks noChangeArrowheads="1"/>
          </p:cNvSpPr>
          <p:nvPr/>
        </p:nvSpPr>
        <p:spPr bwMode="auto">
          <a:xfrm>
            <a:off x="4932363" y="14366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0" name="Oval 118"/>
          <p:cNvSpPr>
            <a:spLocks noChangeArrowheads="1"/>
          </p:cNvSpPr>
          <p:nvPr/>
        </p:nvSpPr>
        <p:spPr bwMode="auto">
          <a:xfrm>
            <a:off x="4932363" y="15811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1" name="Oval 119"/>
          <p:cNvSpPr>
            <a:spLocks noChangeArrowheads="1"/>
          </p:cNvSpPr>
          <p:nvPr/>
        </p:nvSpPr>
        <p:spPr bwMode="auto">
          <a:xfrm>
            <a:off x="7092950" y="39560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2" name="Oval 120"/>
          <p:cNvSpPr>
            <a:spLocks noChangeArrowheads="1"/>
          </p:cNvSpPr>
          <p:nvPr/>
        </p:nvSpPr>
        <p:spPr bwMode="auto">
          <a:xfrm>
            <a:off x="7308850" y="28051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3" name="Oval 121"/>
          <p:cNvSpPr>
            <a:spLocks noChangeArrowheads="1"/>
          </p:cNvSpPr>
          <p:nvPr/>
        </p:nvSpPr>
        <p:spPr bwMode="auto">
          <a:xfrm>
            <a:off x="2554288" y="165258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4" name="Oval 122"/>
          <p:cNvSpPr>
            <a:spLocks noChangeArrowheads="1"/>
          </p:cNvSpPr>
          <p:nvPr/>
        </p:nvSpPr>
        <p:spPr bwMode="auto">
          <a:xfrm>
            <a:off x="8747125" y="3597275"/>
            <a:ext cx="73025" cy="730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5" name="Oval 123"/>
          <p:cNvSpPr>
            <a:spLocks noChangeArrowheads="1"/>
          </p:cNvSpPr>
          <p:nvPr/>
        </p:nvSpPr>
        <p:spPr bwMode="auto">
          <a:xfrm>
            <a:off x="6875463" y="32369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6" name="Oval 124"/>
          <p:cNvSpPr>
            <a:spLocks noChangeArrowheads="1"/>
          </p:cNvSpPr>
          <p:nvPr/>
        </p:nvSpPr>
        <p:spPr bwMode="auto">
          <a:xfrm>
            <a:off x="5364163" y="23018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7" name="Oval 125"/>
          <p:cNvSpPr>
            <a:spLocks noChangeArrowheads="1"/>
          </p:cNvSpPr>
          <p:nvPr/>
        </p:nvSpPr>
        <p:spPr bwMode="auto">
          <a:xfrm>
            <a:off x="5435600" y="21574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8" name="Oval 126"/>
          <p:cNvSpPr>
            <a:spLocks noChangeArrowheads="1"/>
          </p:cNvSpPr>
          <p:nvPr/>
        </p:nvSpPr>
        <p:spPr bwMode="auto">
          <a:xfrm>
            <a:off x="5364163" y="20129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9" name="Oval 127"/>
          <p:cNvSpPr>
            <a:spLocks noChangeArrowheads="1"/>
          </p:cNvSpPr>
          <p:nvPr/>
        </p:nvSpPr>
        <p:spPr bwMode="auto">
          <a:xfrm>
            <a:off x="5435600" y="23733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0" name="Oval 128"/>
          <p:cNvSpPr>
            <a:spLocks noChangeArrowheads="1"/>
          </p:cNvSpPr>
          <p:nvPr/>
        </p:nvSpPr>
        <p:spPr bwMode="auto">
          <a:xfrm>
            <a:off x="5292725" y="23018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1" name="Oval 129"/>
          <p:cNvSpPr>
            <a:spLocks noChangeArrowheads="1"/>
          </p:cNvSpPr>
          <p:nvPr/>
        </p:nvSpPr>
        <p:spPr bwMode="auto">
          <a:xfrm>
            <a:off x="3203575" y="3813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2" name="Oval 130"/>
          <p:cNvSpPr>
            <a:spLocks noChangeArrowheads="1"/>
          </p:cNvSpPr>
          <p:nvPr/>
        </p:nvSpPr>
        <p:spPr bwMode="auto">
          <a:xfrm>
            <a:off x="4427538" y="21574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3" name="Oval 131"/>
          <p:cNvSpPr>
            <a:spLocks noChangeArrowheads="1"/>
          </p:cNvSpPr>
          <p:nvPr/>
        </p:nvSpPr>
        <p:spPr bwMode="auto">
          <a:xfrm>
            <a:off x="5003800" y="28781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4" name="Oval 132"/>
          <p:cNvSpPr>
            <a:spLocks noChangeArrowheads="1"/>
          </p:cNvSpPr>
          <p:nvPr/>
        </p:nvSpPr>
        <p:spPr bwMode="auto">
          <a:xfrm>
            <a:off x="7380288" y="215582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5" name="Oval 133"/>
          <p:cNvSpPr>
            <a:spLocks noChangeArrowheads="1"/>
          </p:cNvSpPr>
          <p:nvPr/>
        </p:nvSpPr>
        <p:spPr bwMode="auto">
          <a:xfrm>
            <a:off x="4859338" y="41021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6" name="Oval 134"/>
          <p:cNvSpPr>
            <a:spLocks noChangeArrowheads="1"/>
          </p:cNvSpPr>
          <p:nvPr/>
        </p:nvSpPr>
        <p:spPr bwMode="auto">
          <a:xfrm>
            <a:off x="4932363" y="39576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7" name="Oval 135"/>
          <p:cNvSpPr>
            <a:spLocks noChangeArrowheads="1"/>
          </p:cNvSpPr>
          <p:nvPr/>
        </p:nvSpPr>
        <p:spPr bwMode="auto">
          <a:xfrm>
            <a:off x="4859338" y="41735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8" name="Oval 136"/>
          <p:cNvSpPr>
            <a:spLocks noChangeArrowheads="1"/>
          </p:cNvSpPr>
          <p:nvPr/>
        </p:nvSpPr>
        <p:spPr bwMode="auto">
          <a:xfrm>
            <a:off x="2195513" y="28051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39" name="Picture 33" descr="MCj043781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3827354"/>
            <a:ext cx="31591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0" name="Oval 130"/>
          <p:cNvSpPr>
            <a:spLocks noChangeArrowheads="1"/>
          </p:cNvSpPr>
          <p:nvPr/>
        </p:nvSpPr>
        <p:spPr bwMode="auto">
          <a:xfrm>
            <a:off x="4500563" y="21336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1" name="Oval 130"/>
          <p:cNvSpPr>
            <a:spLocks noChangeArrowheads="1"/>
          </p:cNvSpPr>
          <p:nvPr/>
        </p:nvSpPr>
        <p:spPr bwMode="auto">
          <a:xfrm>
            <a:off x="4140200" y="2924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2" name="Oval 130"/>
          <p:cNvSpPr>
            <a:spLocks noChangeArrowheads="1"/>
          </p:cNvSpPr>
          <p:nvPr/>
        </p:nvSpPr>
        <p:spPr bwMode="auto">
          <a:xfrm>
            <a:off x="4140200" y="29972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3" name="Oval 130"/>
          <p:cNvSpPr>
            <a:spLocks noChangeArrowheads="1"/>
          </p:cNvSpPr>
          <p:nvPr/>
        </p:nvSpPr>
        <p:spPr bwMode="auto">
          <a:xfrm>
            <a:off x="4211638" y="29972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4" name="Oval 130"/>
          <p:cNvSpPr>
            <a:spLocks noChangeArrowheads="1"/>
          </p:cNvSpPr>
          <p:nvPr/>
        </p:nvSpPr>
        <p:spPr bwMode="auto">
          <a:xfrm>
            <a:off x="5508625" y="25654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5" name="Oval 130"/>
          <p:cNvSpPr>
            <a:spLocks noChangeArrowheads="1"/>
          </p:cNvSpPr>
          <p:nvPr/>
        </p:nvSpPr>
        <p:spPr bwMode="auto">
          <a:xfrm>
            <a:off x="5580063" y="26368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" name="Oval 130"/>
          <p:cNvSpPr>
            <a:spLocks noChangeArrowheads="1"/>
          </p:cNvSpPr>
          <p:nvPr/>
        </p:nvSpPr>
        <p:spPr bwMode="auto">
          <a:xfrm>
            <a:off x="5580063" y="25654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" name="Oval 130"/>
          <p:cNvSpPr>
            <a:spLocks noChangeArrowheads="1"/>
          </p:cNvSpPr>
          <p:nvPr/>
        </p:nvSpPr>
        <p:spPr bwMode="auto">
          <a:xfrm>
            <a:off x="4211638" y="2924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" name="Oval 130"/>
          <p:cNvSpPr>
            <a:spLocks noChangeArrowheads="1"/>
          </p:cNvSpPr>
          <p:nvPr/>
        </p:nvSpPr>
        <p:spPr bwMode="auto">
          <a:xfrm>
            <a:off x="8316913" y="422116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9" name="Oval 130"/>
          <p:cNvSpPr>
            <a:spLocks noChangeArrowheads="1"/>
          </p:cNvSpPr>
          <p:nvPr/>
        </p:nvSpPr>
        <p:spPr bwMode="auto">
          <a:xfrm>
            <a:off x="5292725" y="24209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0" name="Oval 130"/>
          <p:cNvSpPr>
            <a:spLocks noChangeArrowheads="1"/>
          </p:cNvSpPr>
          <p:nvPr/>
        </p:nvSpPr>
        <p:spPr bwMode="auto">
          <a:xfrm>
            <a:off x="5292725" y="24923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1" name="Oval 130"/>
          <p:cNvSpPr>
            <a:spLocks noChangeArrowheads="1"/>
          </p:cNvSpPr>
          <p:nvPr/>
        </p:nvSpPr>
        <p:spPr bwMode="auto">
          <a:xfrm>
            <a:off x="5651500" y="22050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2" name="Oval 130"/>
          <p:cNvSpPr>
            <a:spLocks noChangeArrowheads="1"/>
          </p:cNvSpPr>
          <p:nvPr/>
        </p:nvSpPr>
        <p:spPr bwMode="auto">
          <a:xfrm>
            <a:off x="5651500" y="24923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3" name="Oval 130"/>
          <p:cNvSpPr>
            <a:spLocks noChangeArrowheads="1"/>
          </p:cNvSpPr>
          <p:nvPr/>
        </p:nvSpPr>
        <p:spPr bwMode="auto">
          <a:xfrm>
            <a:off x="5580063" y="24923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4" name="Oval 130"/>
          <p:cNvSpPr>
            <a:spLocks noChangeArrowheads="1"/>
          </p:cNvSpPr>
          <p:nvPr/>
        </p:nvSpPr>
        <p:spPr bwMode="auto">
          <a:xfrm>
            <a:off x="5651500" y="25654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" name="Oval 130"/>
          <p:cNvSpPr>
            <a:spLocks noChangeArrowheads="1"/>
          </p:cNvSpPr>
          <p:nvPr/>
        </p:nvSpPr>
        <p:spPr bwMode="auto">
          <a:xfrm>
            <a:off x="3059113" y="37163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6" name="Oval 130"/>
          <p:cNvSpPr>
            <a:spLocks noChangeArrowheads="1"/>
          </p:cNvSpPr>
          <p:nvPr/>
        </p:nvSpPr>
        <p:spPr bwMode="auto">
          <a:xfrm>
            <a:off x="4427538" y="29241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7" name="Oval 130"/>
          <p:cNvSpPr>
            <a:spLocks noChangeArrowheads="1"/>
          </p:cNvSpPr>
          <p:nvPr/>
        </p:nvSpPr>
        <p:spPr bwMode="auto">
          <a:xfrm>
            <a:off x="6227763" y="25654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8" name="Oval 130"/>
          <p:cNvSpPr>
            <a:spLocks noChangeArrowheads="1"/>
          </p:cNvSpPr>
          <p:nvPr/>
        </p:nvSpPr>
        <p:spPr bwMode="auto">
          <a:xfrm>
            <a:off x="6156325" y="27813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9" name="Oval 130"/>
          <p:cNvSpPr>
            <a:spLocks noChangeArrowheads="1"/>
          </p:cNvSpPr>
          <p:nvPr/>
        </p:nvSpPr>
        <p:spPr bwMode="auto">
          <a:xfrm>
            <a:off x="4724400" y="233169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47250"/>
            <a:ext cx="8229600" cy="609600"/>
          </a:xfrm>
        </p:spPr>
        <p:txBody>
          <a:bodyPr vert="horz" lIns="91440" tIns="45720" rIns="91440" bIns="45720" rtlCol="0"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FRAMECAD/Pinnacle Exporting Innovation to the World </a:t>
            </a:r>
          </a:p>
        </p:txBody>
      </p:sp>
      <p:sp>
        <p:nvSpPr>
          <p:cNvPr id="6261" name="TextBox 108"/>
          <p:cNvSpPr txBox="1">
            <a:spLocks noChangeArrowheads="1"/>
          </p:cNvSpPr>
          <p:nvPr/>
        </p:nvSpPr>
        <p:spPr bwMode="auto">
          <a:xfrm>
            <a:off x="2068513" y="6186450"/>
            <a:ext cx="538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Established more than 150 </a:t>
            </a:r>
            <a:r>
              <a:rPr lang="en-US" dirty="0" smtClean="0"/>
              <a:t>factories worldwide in over 65 countries</a:t>
            </a:r>
            <a:endParaRPr lang="en-US" dirty="0"/>
          </a:p>
        </p:txBody>
      </p:sp>
      <p:sp>
        <p:nvSpPr>
          <p:cNvPr id="6262" name="Oval 119"/>
          <p:cNvSpPr>
            <a:spLocks noChangeArrowheads="1"/>
          </p:cNvSpPr>
          <p:nvPr/>
        </p:nvSpPr>
        <p:spPr bwMode="auto">
          <a:xfrm>
            <a:off x="7072313" y="385762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3" name="Oval 119"/>
          <p:cNvSpPr>
            <a:spLocks noChangeArrowheads="1"/>
          </p:cNvSpPr>
          <p:nvPr/>
        </p:nvSpPr>
        <p:spPr bwMode="auto">
          <a:xfrm>
            <a:off x="7072313" y="40703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4" name="Oval 120"/>
          <p:cNvSpPr>
            <a:spLocks noChangeArrowheads="1"/>
          </p:cNvSpPr>
          <p:nvPr/>
        </p:nvSpPr>
        <p:spPr bwMode="auto">
          <a:xfrm>
            <a:off x="7642225" y="40719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5" name="Oval 121"/>
          <p:cNvSpPr>
            <a:spLocks noChangeArrowheads="1"/>
          </p:cNvSpPr>
          <p:nvPr/>
        </p:nvSpPr>
        <p:spPr bwMode="auto">
          <a:xfrm>
            <a:off x="7794625" y="392906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" name="Oval 122"/>
          <p:cNvSpPr>
            <a:spLocks noChangeArrowheads="1"/>
          </p:cNvSpPr>
          <p:nvPr/>
        </p:nvSpPr>
        <p:spPr bwMode="auto">
          <a:xfrm>
            <a:off x="7856538" y="392906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" name="Oval 123"/>
          <p:cNvSpPr>
            <a:spLocks noChangeArrowheads="1"/>
          </p:cNvSpPr>
          <p:nvPr/>
        </p:nvSpPr>
        <p:spPr bwMode="auto">
          <a:xfrm>
            <a:off x="7786688" y="408146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8" name="Oval 124"/>
          <p:cNvSpPr>
            <a:spLocks noChangeArrowheads="1"/>
          </p:cNvSpPr>
          <p:nvPr/>
        </p:nvSpPr>
        <p:spPr bwMode="auto">
          <a:xfrm>
            <a:off x="7856538" y="40005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69" name="Picture 64" descr="MCj043256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08475"/>
            <a:ext cx="3349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Oval 10"/>
          <p:cNvSpPr>
            <a:spLocks noChangeArrowheads="1"/>
          </p:cNvSpPr>
          <p:nvPr/>
        </p:nvSpPr>
        <p:spPr bwMode="auto">
          <a:xfrm>
            <a:off x="2493234" y="3151420"/>
            <a:ext cx="144463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Oval 130"/>
          <p:cNvSpPr>
            <a:spLocks noChangeArrowheads="1"/>
          </p:cNvSpPr>
          <p:nvPr/>
        </p:nvSpPr>
        <p:spPr bwMode="auto">
          <a:xfrm>
            <a:off x="2497170" y="354330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Oval 130"/>
          <p:cNvSpPr>
            <a:spLocks noChangeArrowheads="1"/>
          </p:cNvSpPr>
          <p:nvPr/>
        </p:nvSpPr>
        <p:spPr bwMode="auto">
          <a:xfrm>
            <a:off x="2394744" y="3178517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30"/>
          <p:cNvSpPr>
            <a:spLocks noChangeArrowheads="1"/>
          </p:cNvSpPr>
          <p:nvPr/>
        </p:nvSpPr>
        <p:spPr bwMode="auto">
          <a:xfrm>
            <a:off x="2376487" y="335121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Oval 130"/>
          <p:cNvSpPr>
            <a:spLocks noChangeArrowheads="1"/>
          </p:cNvSpPr>
          <p:nvPr/>
        </p:nvSpPr>
        <p:spPr bwMode="auto">
          <a:xfrm>
            <a:off x="4608512" y="315142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4800600" y="227647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Oval 130"/>
          <p:cNvSpPr>
            <a:spLocks noChangeArrowheads="1"/>
          </p:cNvSpPr>
          <p:nvPr/>
        </p:nvSpPr>
        <p:spPr bwMode="auto">
          <a:xfrm>
            <a:off x="5245099" y="3061837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Oval 99"/>
          <p:cNvSpPr>
            <a:spLocks noChangeArrowheads="1"/>
          </p:cNvSpPr>
          <p:nvPr/>
        </p:nvSpPr>
        <p:spPr bwMode="auto">
          <a:xfrm>
            <a:off x="6907212" y="2214562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Oval 99"/>
          <p:cNvSpPr>
            <a:spLocks noChangeArrowheads="1"/>
          </p:cNvSpPr>
          <p:nvPr/>
        </p:nvSpPr>
        <p:spPr bwMode="auto">
          <a:xfrm>
            <a:off x="6960394" y="2314233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Oval 99"/>
          <p:cNvSpPr>
            <a:spLocks noChangeArrowheads="1"/>
          </p:cNvSpPr>
          <p:nvPr/>
        </p:nvSpPr>
        <p:spPr bwMode="auto">
          <a:xfrm>
            <a:off x="6980237" y="2149646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Oval 99"/>
          <p:cNvSpPr>
            <a:spLocks noChangeArrowheads="1"/>
          </p:cNvSpPr>
          <p:nvPr/>
        </p:nvSpPr>
        <p:spPr bwMode="auto">
          <a:xfrm>
            <a:off x="5795963" y="17970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Oval 99"/>
          <p:cNvSpPr>
            <a:spLocks noChangeArrowheads="1"/>
          </p:cNvSpPr>
          <p:nvPr/>
        </p:nvSpPr>
        <p:spPr bwMode="auto">
          <a:xfrm>
            <a:off x="5113337" y="1415255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Oval 99"/>
          <p:cNvSpPr>
            <a:spLocks noChangeArrowheads="1"/>
          </p:cNvSpPr>
          <p:nvPr/>
        </p:nvSpPr>
        <p:spPr bwMode="auto">
          <a:xfrm>
            <a:off x="5013325" y="203007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Oval 99"/>
          <p:cNvSpPr>
            <a:spLocks noChangeArrowheads="1"/>
          </p:cNvSpPr>
          <p:nvPr/>
        </p:nvSpPr>
        <p:spPr bwMode="auto">
          <a:xfrm>
            <a:off x="5219700" y="1873819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Oval 121"/>
          <p:cNvSpPr>
            <a:spLocks noChangeArrowheads="1"/>
          </p:cNvSpPr>
          <p:nvPr/>
        </p:nvSpPr>
        <p:spPr bwMode="auto">
          <a:xfrm>
            <a:off x="1974850" y="1698624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121"/>
          <p:cNvSpPr>
            <a:spLocks noChangeArrowheads="1"/>
          </p:cNvSpPr>
          <p:nvPr/>
        </p:nvSpPr>
        <p:spPr bwMode="auto">
          <a:xfrm>
            <a:off x="2513806" y="17589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Oval 121"/>
          <p:cNvSpPr>
            <a:spLocks noChangeArrowheads="1"/>
          </p:cNvSpPr>
          <p:nvPr/>
        </p:nvSpPr>
        <p:spPr bwMode="auto">
          <a:xfrm>
            <a:off x="1920876" y="2066582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Oval 121"/>
          <p:cNvSpPr>
            <a:spLocks noChangeArrowheads="1"/>
          </p:cNvSpPr>
          <p:nvPr/>
        </p:nvSpPr>
        <p:spPr bwMode="auto">
          <a:xfrm>
            <a:off x="2358231" y="23447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Oval 121"/>
          <p:cNvSpPr>
            <a:spLocks noChangeArrowheads="1"/>
          </p:cNvSpPr>
          <p:nvPr/>
        </p:nvSpPr>
        <p:spPr bwMode="auto">
          <a:xfrm>
            <a:off x="2789237" y="2673350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121"/>
          <p:cNvSpPr>
            <a:spLocks noChangeArrowheads="1"/>
          </p:cNvSpPr>
          <p:nvPr/>
        </p:nvSpPr>
        <p:spPr bwMode="auto">
          <a:xfrm>
            <a:off x="2047875" y="2725738"/>
            <a:ext cx="73025" cy="73025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264937_10155847339179325_101507308361066157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3505200"/>
            <a:ext cx="4783667" cy="3352800"/>
          </a:xfrm>
          <a:prstGeom prst="rect">
            <a:avLst/>
          </a:prstGeom>
        </p:spPr>
      </p:pic>
      <p:pic>
        <p:nvPicPr>
          <p:cNvPr id="6" name="Picture 5" descr="17362032_10155847340444325_8736594019144450962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505200"/>
            <a:ext cx="4377267" cy="3352800"/>
          </a:xfrm>
          <a:prstGeom prst="rect">
            <a:avLst/>
          </a:prstGeom>
        </p:spPr>
      </p:pic>
      <p:pic>
        <p:nvPicPr>
          <p:cNvPr id="7" name="Picture 6" descr="17353268_10155847340724325_5162837726627853318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0"/>
            <a:ext cx="47752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838200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Hepatitis Clinic at PKLI Lahore.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(8500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S.ft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completed in 90 days) </a:t>
            </a:r>
          </a:p>
        </p:txBody>
      </p:sp>
    </p:spTree>
    <p:extLst>
      <p:ext uri="{BB962C8B-B14F-4D97-AF65-F5344CB8AC3E}">
        <p14:creationId xmlns:p14="http://schemas.microsoft.com/office/powerpoint/2010/main" val="38587799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3975"/>
          </a:xfr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Key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Speed of construction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Energy Efficiency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Earth quake resistance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Dry solution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Less use of natural resources (Cement, Crush)</a:t>
            </a:r>
          </a:p>
          <a:p>
            <a:pPr>
              <a:buFont typeface="Wingdings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Speedy, Convenient, Lasting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431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933" y="1524000"/>
            <a:ext cx="40814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34664" y="3048000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18523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103313"/>
            <a:ext cx="6934200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8600" y="1828800"/>
            <a:ext cx="1600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dirty="0"/>
              <a:t>Is it </a:t>
            </a:r>
            <a:r>
              <a:rPr lang="en-US" dirty="0" smtClean="0"/>
              <a:t>workable???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2882900"/>
            <a:ext cx="2057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dirty="0"/>
              <a:t> </a:t>
            </a:r>
            <a:r>
              <a:rPr lang="en-US" dirty="0" smtClean="0"/>
              <a:t>Do we really need it?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0" y="2486025"/>
            <a:ext cx="1676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dirty="0" smtClean="0"/>
              <a:t>How does it differ?</a:t>
            </a:r>
            <a:endParaRPr lang="en-US" dirty="0"/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1143000" y="228600"/>
            <a:ext cx="7004050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2800" b="1">
                <a:latin typeface="Times New Roman" pitchFamily="18" charset="0"/>
                <a:cs typeface="Times New Roman" pitchFamily="18" charset="0"/>
              </a:defRPr>
            </a:lvl1pPr>
            <a:lvl2pPr indent="0" algn="ctr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r>
              <a:rPr lang="en-US" dirty="0"/>
              <a:t>Fundamental questions to this technology </a:t>
            </a:r>
          </a:p>
        </p:txBody>
      </p:sp>
    </p:spTree>
    <p:extLst>
      <p:ext uri="{BB962C8B-B14F-4D97-AF65-F5344CB8AC3E}">
        <p14:creationId xmlns:p14="http://schemas.microsoft.com/office/powerpoint/2010/main" val="33114984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38200" y="304800"/>
            <a:ext cx="7772400" cy="620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90600" y="1676400"/>
            <a:ext cx="7772400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delays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Inter-dependency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activities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Cost Variations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Completion of Project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stakeholders, difficult to control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maintenance Cost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due to Fungus and Seepage issues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Foundation Problem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due to deprived soil condition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Energy Efficiency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Less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Environment Friendly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9600" y="1219200"/>
            <a:ext cx="7772400" cy="620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Limitations of conventional construction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1611551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772400" cy="1066800"/>
          </a:xfrm>
        </p:spPr>
        <p:txBody>
          <a:bodyPr>
            <a:noAutofit/>
          </a:bodyPr>
          <a:lstStyle/>
          <a:p>
            <a:pPr marR="0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is smart Alternate then ?</a:t>
            </a:r>
          </a:p>
        </p:txBody>
      </p:sp>
      <p:pic>
        <p:nvPicPr>
          <p:cNvPr id="2" name="Picture 1" descr="20140208153745_32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716280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791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Pre-Engineered Light gauge steel structures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5623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 descr="new-zealand-fern_3532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9144000" cy="4060825"/>
          </a:xfrm>
          <a:prstGeom prst="rect">
            <a:avLst/>
          </a:prstGeom>
          <a:noFill/>
          <a:ln w="9525">
            <a:solidFill>
              <a:srgbClr val="A6D86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82" descr="Presentation diagra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5686D"/>
              </a:clrFrom>
              <a:clrTo>
                <a:srgbClr val="6568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9"/>
          <a:stretch>
            <a:fillRect/>
          </a:stretch>
        </p:blipFill>
        <p:spPr bwMode="auto">
          <a:xfrm>
            <a:off x="-180975" y="4357688"/>
            <a:ext cx="9610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2" descr="Presentation diagra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5686D"/>
              </a:clrFrom>
              <a:clrTo>
                <a:srgbClr val="6568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7"/>
          <a:stretch>
            <a:fillRect/>
          </a:stretch>
        </p:blipFill>
        <p:spPr bwMode="auto">
          <a:xfrm>
            <a:off x="46038" y="1285875"/>
            <a:ext cx="93122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7503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Flow of Project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785813" y="2019300"/>
            <a:ext cx="172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3D Modelling</a:t>
            </a:r>
            <a:endParaRPr lang="en-US" sz="1600" b="1" dirty="0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3492500" y="1928813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Engineering &amp; Detailing</a:t>
            </a:r>
            <a:endParaRPr lang="en-US" sz="1600" b="1" dirty="0"/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6486525" y="2000250"/>
            <a:ext cx="1728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Manufacture</a:t>
            </a:r>
            <a:endParaRPr lang="en-US" sz="1600" b="1" dirty="0"/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714375" y="5143500"/>
            <a:ext cx="172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Individual</a:t>
            </a:r>
            <a:br>
              <a:rPr lang="en-NZ" sz="1600" b="1" dirty="0"/>
            </a:br>
            <a:r>
              <a:rPr lang="en-NZ" sz="1600" b="1" dirty="0"/>
              <a:t>Components</a:t>
            </a:r>
            <a:endParaRPr lang="en-US" sz="1600" b="1" dirty="0"/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3414713" y="5357813"/>
            <a:ext cx="1728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Assembly</a:t>
            </a:r>
            <a:endParaRPr lang="en-US" sz="1600" b="1" dirty="0"/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6200775" y="5357813"/>
            <a:ext cx="1728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1600" b="1" dirty="0"/>
              <a:t>Construction</a:t>
            </a:r>
            <a:endParaRPr lang="en-US" sz="1600" b="1" dirty="0"/>
          </a:p>
        </p:txBody>
      </p:sp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6572250" y="6335713"/>
            <a:ext cx="21431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7EC529"/>
                </a:solidFill>
                <a:ea typeface="Arial Unicode MS" pitchFamily="34" charset="-128"/>
                <a:cs typeface="Arial" charset="0"/>
              </a:rPr>
              <a:t>www.framecad.com.cn</a:t>
            </a:r>
          </a:p>
        </p:txBody>
      </p:sp>
    </p:spTree>
    <p:extLst>
      <p:ext uri="{BB962C8B-B14F-4D97-AF65-F5344CB8AC3E}">
        <p14:creationId xmlns:p14="http://schemas.microsoft.com/office/powerpoint/2010/main" val="2926720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8200" grpId="0"/>
      <p:bldP spid="8201" grpId="0"/>
      <p:bldP spid="8202" grpId="0"/>
      <p:bldP spid="82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066800" y="2971800"/>
            <a:ext cx="6629400" cy="100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 AND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8819731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5529</TotalTime>
  <Words>416</Words>
  <Application>Microsoft Macintosh PowerPoint</Application>
  <PresentationFormat>On-screen Show (4:3)</PresentationFormat>
  <Paragraphs>115</Paragraphs>
  <Slides>42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Executive</vt:lpstr>
      <vt:lpstr>PowerPoint Presentation</vt:lpstr>
      <vt:lpstr>PowerPoint Presentation</vt:lpstr>
      <vt:lpstr>PowerPoint Presentation</vt:lpstr>
      <vt:lpstr>FRAMECAD/Pinnacle Exporting Innovation to the World </vt:lpstr>
      <vt:lpstr>PowerPoint Presentation</vt:lpstr>
      <vt:lpstr>PowerPoint Presentation</vt:lpstr>
      <vt:lpstr>PowerPoint Presentation</vt:lpstr>
      <vt:lpstr>Flow of Project</vt:lpstr>
      <vt:lpstr>PowerPoint Presentation</vt:lpstr>
      <vt:lpstr>PowerPoint Presentation</vt:lpstr>
      <vt:lpstr>Manufacturing</vt:lpstr>
      <vt:lpstr>Foundation</vt:lpstr>
      <vt:lpstr>Foundation</vt:lpstr>
      <vt:lpstr>Frame Assembly in Ware House</vt:lpstr>
      <vt:lpstr>Frame Assembly at Site</vt:lpstr>
      <vt:lpstr>Stacking at Site</vt:lpstr>
      <vt:lpstr>Lean Flooring</vt:lpstr>
      <vt:lpstr>STRUCTURE WORK</vt:lpstr>
      <vt:lpstr>PowerPoint Presentation</vt:lpstr>
      <vt:lpstr>CLADDING &amp; INFILL</vt:lpstr>
      <vt:lpstr>JOINTING/ FINISHING</vt:lpstr>
      <vt:lpstr>FINISHES WORK</vt:lpstr>
      <vt:lpstr>PowerPoint Presentation</vt:lpstr>
      <vt:lpstr>PowerPoint Presentation</vt:lpstr>
      <vt:lpstr>Material Availability</vt:lpstr>
      <vt:lpstr>Material Availability</vt:lpstr>
      <vt:lpstr>SELECTED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Strengths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COMPAQ</dc:creator>
  <cp:lastModifiedBy>Bilal Ahmad</cp:lastModifiedBy>
  <cp:revision>738</cp:revision>
  <cp:lastPrinted>2015-02-16T18:36:03Z</cp:lastPrinted>
  <dcterms:created xsi:type="dcterms:W3CDTF">2010-08-03T11:30:11Z</dcterms:created>
  <dcterms:modified xsi:type="dcterms:W3CDTF">2019-03-08T23:02:42Z</dcterms:modified>
</cp:coreProperties>
</file>