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307" r:id="rId3"/>
    <p:sldId id="311" r:id="rId4"/>
    <p:sldId id="313" r:id="rId5"/>
    <p:sldId id="314" r:id="rId6"/>
    <p:sldId id="281" r:id="rId7"/>
    <p:sldId id="282" r:id="rId8"/>
    <p:sldId id="304" r:id="rId9"/>
    <p:sldId id="285" r:id="rId10"/>
    <p:sldId id="271" r:id="rId11"/>
    <p:sldId id="302" r:id="rId12"/>
    <p:sldId id="295" r:id="rId13"/>
    <p:sldId id="296" r:id="rId14"/>
    <p:sldId id="298" r:id="rId15"/>
    <p:sldId id="299" r:id="rId16"/>
    <p:sldId id="300" r:id="rId17"/>
    <p:sldId id="286" r:id="rId18"/>
    <p:sldId id="292" r:id="rId19"/>
    <p:sldId id="291" r:id="rId20"/>
    <p:sldId id="315"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1" d="100"/>
          <a:sy n="91" d="100"/>
        </p:scale>
        <p:origin x="-10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062FC-BA1B-41CE-9D8C-8B3E1C60B9F8}" type="datetimeFigureOut">
              <a:rPr lang="en-US" smtClean="0"/>
              <a:t>08-Mar-19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F6526-6F47-4D3C-B05E-9732D44085DF}" type="slidenum">
              <a:rPr lang="en-US" smtClean="0"/>
              <a:t>‹#›</a:t>
            </a:fld>
            <a:endParaRPr lang="en-US"/>
          </a:p>
        </p:txBody>
      </p:sp>
    </p:spTree>
    <p:extLst>
      <p:ext uri="{BB962C8B-B14F-4D97-AF65-F5344CB8AC3E}">
        <p14:creationId xmlns:p14="http://schemas.microsoft.com/office/powerpoint/2010/main" val="173166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F6526-6F47-4D3C-B05E-9732D44085DF}" type="slidenum">
              <a:rPr lang="en-US" smtClean="0"/>
              <a:t>10</a:t>
            </a:fld>
            <a:endParaRPr lang="en-US"/>
          </a:p>
        </p:txBody>
      </p:sp>
    </p:spTree>
    <p:extLst>
      <p:ext uri="{BB962C8B-B14F-4D97-AF65-F5344CB8AC3E}">
        <p14:creationId xmlns:p14="http://schemas.microsoft.com/office/powerpoint/2010/main" val="4082871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32198-DA67-4E19-95AA-570F63B02548}" type="datetimeFigureOut">
              <a:rPr lang="en-US" smtClean="0"/>
              <a:t>08-Mar-19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368980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32198-DA67-4E19-95AA-570F63B02548}" type="datetimeFigureOut">
              <a:rPr lang="en-US" smtClean="0"/>
              <a:t>08-Mar-19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367599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32198-DA67-4E19-95AA-570F63B02548}" type="datetimeFigureOut">
              <a:rPr lang="en-US" smtClean="0"/>
              <a:t>08-Mar-19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98953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0AA46C45-4383-4A0B-BF09-0F732AF55436}" type="datetime1">
              <a:rPr lang="en-US" smtClean="0">
                <a:solidFill>
                  <a:srgbClr val="EEECE1">
                    <a:shade val="90000"/>
                  </a:srgbClr>
                </a:solidFill>
              </a:rPr>
              <a:pPr>
                <a:defRPr/>
              </a:pPr>
              <a:t>08-Mar-19</a:t>
            </a:fld>
            <a:endParaRPr lang="en-US" dirty="0">
              <a:solidFill>
                <a:srgbClr val="EEECE1">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r>
              <a:rPr lang="en-US" dirty="0" smtClean="0">
                <a:solidFill>
                  <a:srgbClr val="EEECE1">
                    <a:shade val="90000"/>
                  </a:srgbClr>
                </a:solidFill>
              </a:rPr>
              <a:t>PTI Housing Policy By: Zaigham M. Rizvi</a:t>
            </a:r>
            <a:endParaRPr lang="en-US" dirty="0">
              <a:solidFill>
                <a:srgbClr val="EEECE1">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871DE26D-104C-4993-BB88-F6F69579F9B6}" type="slidenum">
              <a:rPr lang="en-US">
                <a:solidFill>
                  <a:srgbClr val="EEECE1">
                    <a:shade val="90000"/>
                  </a:srgbClr>
                </a:solidFill>
              </a:rPr>
              <a:pPr>
                <a:defRPr/>
              </a:pPr>
              <a:t>‹#›</a:t>
            </a:fld>
            <a:endParaRPr lang="en-US" dirty="0">
              <a:solidFill>
                <a:srgbClr val="EEECE1">
                  <a:shade val="90000"/>
                </a:srgbClr>
              </a:solidFill>
            </a:endParaRPr>
          </a:p>
        </p:txBody>
      </p:sp>
    </p:spTree>
    <p:extLst>
      <p:ext uri="{BB962C8B-B14F-4D97-AF65-F5344CB8AC3E}">
        <p14:creationId xmlns:p14="http://schemas.microsoft.com/office/powerpoint/2010/main" val="46634900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2">
                    <a:lumMod val="75000"/>
                  </a:schemeClr>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a:defRPr>
                <a:latin typeface="Arial" panose="020B0604020202020204" pitchFamily="34" charset="0"/>
                <a:cs typeface="Arial" panose="020B0604020202020204" pitchFamily="34" charset="0"/>
              </a:defRPr>
            </a:lvl1pPr>
            <a:lvl2pPr algn="l">
              <a:defRPr>
                <a:latin typeface="Arial" panose="020B0604020202020204" pitchFamily="34" charset="0"/>
                <a:cs typeface="Arial" panose="020B0604020202020204" pitchFamily="34" charset="0"/>
              </a:defRPr>
            </a:lvl2pPr>
            <a:lvl3pPr algn="l">
              <a:defRPr>
                <a:latin typeface="Arial" panose="020B0604020202020204" pitchFamily="34" charset="0"/>
                <a:cs typeface="Arial" panose="020B0604020202020204" pitchFamily="34" charset="0"/>
              </a:defRPr>
            </a:lvl3pPr>
            <a:lvl4pPr algn="l">
              <a:defRPr>
                <a:latin typeface="Arial" panose="020B0604020202020204" pitchFamily="34" charset="0"/>
                <a:cs typeface="Arial" panose="020B0604020202020204" pitchFamily="34" charset="0"/>
              </a:defRPr>
            </a:lvl4pPr>
            <a:lvl5pPr algn="l">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848EF49-F14E-4C0F-A1E2-B0464115972F}"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5" name="Footer Placeholder 21"/>
          <p:cNvSpPr>
            <a:spLocks noGrp="1"/>
          </p:cNvSpPr>
          <p:nvPr>
            <p:ph type="ftr" sz="quarter" idx="11"/>
          </p:nvPr>
        </p:nvSpPr>
        <p:spPr>
          <a:xfrm>
            <a:off x="3594100" y="6356351"/>
            <a:ext cx="5016500" cy="365125"/>
          </a:xfrm>
        </p:spPr>
        <p:txBody>
          <a:bodyPr/>
          <a:lstStyle>
            <a:lvl1pPr algn="ctr">
              <a:defRPr sz="1200">
                <a:latin typeface="Arial" panose="020B0604020202020204" pitchFamily="34" charset="0"/>
                <a:cs typeface="Arial" panose="020B0604020202020204" pitchFamily="34" charset="0"/>
              </a:defRPr>
            </a:lvl1pPr>
          </a:lstStyle>
          <a:p>
            <a:pPr>
              <a:defRPr/>
            </a:pPr>
            <a:r>
              <a:rPr lang="en-US" dirty="0" smtClean="0">
                <a:solidFill>
                  <a:srgbClr val="1F497D">
                    <a:shade val="90000"/>
                  </a:srgbClr>
                </a:solidFill>
              </a:rPr>
              <a:t>Naya Pakistan Housing Programme by: Zaigham M. Rizvi</a:t>
            </a:r>
            <a:endParaRPr lang="en-US" dirty="0">
              <a:solidFill>
                <a:srgbClr val="1F497D">
                  <a:shade val="90000"/>
                </a:srgbClr>
              </a:solidFill>
            </a:endParaRPr>
          </a:p>
        </p:txBody>
      </p:sp>
      <p:sp>
        <p:nvSpPr>
          <p:cNvPr id="6" name="Slide Number Placeholder 17"/>
          <p:cNvSpPr>
            <a:spLocks noGrp="1"/>
          </p:cNvSpPr>
          <p:nvPr>
            <p:ph type="sldNum" sz="quarter" idx="12"/>
          </p:nvPr>
        </p:nvSpPr>
        <p:spPr>
          <a:xfrm>
            <a:off x="10566400" y="6362979"/>
            <a:ext cx="1016000" cy="365125"/>
          </a:xfrm>
        </p:spPr>
        <p:txBody>
          <a:bodyPr/>
          <a:lstStyle>
            <a:lvl1pPr algn="ctr">
              <a:defRPr sz="1600">
                <a:latin typeface="Arial" panose="020B0604020202020204" pitchFamily="34" charset="0"/>
                <a:cs typeface="Arial" panose="020B0604020202020204" pitchFamily="34" charset="0"/>
              </a:defRPr>
            </a:lvl1pPr>
          </a:lstStyle>
          <a:p>
            <a:pPr>
              <a:defRPr/>
            </a:pPr>
            <a:fld id="{4329BDD8-424D-414E-8DDE-D53D27147AAE}" type="slidenum">
              <a:rPr lang="en-US" smtClean="0">
                <a:solidFill>
                  <a:srgbClr val="1F497D">
                    <a:shade val="90000"/>
                  </a:srgbClr>
                </a:solidFill>
              </a:rPr>
              <a:pPr>
                <a:defRPr/>
              </a:pPr>
              <a:t>‹#›</a:t>
            </a:fld>
            <a:endParaRPr lang="en-US" dirty="0">
              <a:solidFill>
                <a:srgbClr val="1F497D">
                  <a:shade val="90000"/>
                </a:srgbClr>
              </a:solidFill>
            </a:endParaRPr>
          </a:p>
        </p:txBody>
      </p:sp>
      <p:pic>
        <p:nvPicPr>
          <p:cNvPr id="9" name="Picture 8"/>
          <p:cNvPicPr>
            <a:picLocks noChangeAspect="1"/>
          </p:cNvPicPr>
          <p:nvPr userDrawn="1"/>
        </p:nvPicPr>
        <p:blipFill>
          <a:blip r:embed="rId2"/>
          <a:stretch>
            <a:fillRect/>
          </a:stretch>
        </p:blipFill>
        <p:spPr>
          <a:xfrm>
            <a:off x="0" y="4014"/>
            <a:ext cx="12192000" cy="700836"/>
          </a:xfrm>
          <a:prstGeom prst="rect">
            <a:avLst/>
          </a:prstGeom>
        </p:spPr>
      </p:pic>
    </p:spTree>
    <p:extLst>
      <p:ext uri="{BB962C8B-B14F-4D97-AF65-F5344CB8AC3E}">
        <p14:creationId xmlns:p14="http://schemas.microsoft.com/office/powerpoint/2010/main" val="342016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9C8097-7D50-4E8F-AA93-7909B14CC3CD}" type="datetime1">
              <a:rPr lang="en-US" smtClean="0">
                <a:solidFill>
                  <a:srgbClr val="EEECE1">
                    <a:shade val="90000"/>
                  </a:srgbClr>
                </a:solidFill>
              </a:rPr>
              <a:pPr>
                <a:defRPr/>
              </a:pPr>
              <a:t>08-Mar-19</a:t>
            </a:fld>
            <a:endParaRPr lang="en-US" dirty="0">
              <a:solidFill>
                <a:srgbClr val="EEECE1">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EEECE1">
                    <a:shade val="90000"/>
                  </a:srgbClr>
                </a:solidFill>
              </a:rPr>
              <a:t>PTI Housing Policy By: Zaigham M. Rizvi</a:t>
            </a:r>
            <a:endParaRPr lang="en-US" dirty="0">
              <a:solidFill>
                <a:srgbClr val="EEECE1">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D810B30-F8B0-43F9-BFB0-B70C3B3BA2BB}" type="slidenum">
              <a:rPr lang="en-US">
                <a:solidFill>
                  <a:srgbClr val="EEECE1">
                    <a:shade val="90000"/>
                  </a:srgbClr>
                </a:solidFill>
              </a:rPr>
              <a:pPr>
                <a:defRPr/>
              </a:pPr>
              <a:t>‹#›</a:t>
            </a:fld>
            <a:endParaRPr lang="en-US" dirty="0">
              <a:solidFill>
                <a:srgbClr val="EEECE1">
                  <a:shade val="90000"/>
                </a:srgbClr>
              </a:solidFill>
            </a:endParaRPr>
          </a:p>
        </p:txBody>
      </p:sp>
    </p:spTree>
    <p:extLst>
      <p:ext uri="{BB962C8B-B14F-4D97-AF65-F5344CB8AC3E}">
        <p14:creationId xmlns:p14="http://schemas.microsoft.com/office/powerpoint/2010/main" val="39422362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BBB8DC1-38C1-411E-B2B7-31709E80D4BA}"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dirty="0" smtClean="0">
                <a:solidFill>
                  <a:srgbClr val="1F497D">
                    <a:shade val="90000"/>
                  </a:srgbClr>
                </a:solidFill>
              </a:rPr>
              <a:t>PTI Housing Policy By: Zaigham M. Rizvi</a:t>
            </a:r>
            <a:endParaRPr lang="en-US" dirty="0">
              <a:solidFill>
                <a:srgbClr val="1F497D">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1971C12-02E4-4CB8-81B3-6FBBDADF0E91}" type="slidenum">
              <a:rPr lang="en-US">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2663029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7360BAB-90F1-433E-97BE-1A3D6DE98108}"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r>
              <a:rPr lang="en-US" dirty="0" smtClean="0">
                <a:solidFill>
                  <a:srgbClr val="1F497D">
                    <a:shade val="90000"/>
                  </a:srgbClr>
                </a:solidFill>
              </a:rPr>
              <a:t>PTI Housing Policy By: Zaigham M. Rizvi</a:t>
            </a:r>
            <a:endParaRPr lang="en-US" dirty="0">
              <a:solidFill>
                <a:srgbClr val="1F497D">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2259D40-22E3-4B85-837F-A34F1D862CBC}" type="slidenum">
              <a:rPr lang="en-US">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386821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C619B19-B63A-48AD-AC8D-217D3BC53AFE}"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r>
              <a:rPr lang="en-US" dirty="0" smtClean="0">
                <a:solidFill>
                  <a:srgbClr val="1F497D">
                    <a:shade val="90000"/>
                  </a:srgbClr>
                </a:solidFill>
              </a:rPr>
              <a:t>PTI Housing Policy By: Zaigham M. Rizvi</a:t>
            </a:r>
            <a:endParaRPr lang="en-US" dirty="0">
              <a:solidFill>
                <a:srgbClr val="1F497D">
                  <a:shade val="90000"/>
                </a:srgbClr>
              </a:solidFill>
            </a:endParaRPr>
          </a:p>
        </p:txBody>
      </p:sp>
      <p:sp>
        <p:nvSpPr>
          <p:cNvPr id="5" name="Slide Number Placeholder 17"/>
          <p:cNvSpPr>
            <a:spLocks noGrp="1"/>
          </p:cNvSpPr>
          <p:nvPr>
            <p:ph type="sldNum" sz="quarter" idx="12"/>
          </p:nvPr>
        </p:nvSpPr>
        <p:spPr/>
        <p:txBody>
          <a:bodyPr/>
          <a:lstStyle>
            <a:lvl1pPr>
              <a:defRPr sz="1400"/>
            </a:lvl1pPr>
          </a:lstStyle>
          <a:p>
            <a:pPr>
              <a:defRPr/>
            </a:pPr>
            <a:fld id="{D51561F2-4204-4928-A268-0DBDF2A82459}" type="slidenum">
              <a:rPr lang="en-US" smtClean="0">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14668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srgbClr val="1F497D">
                  <a:shade val="90000"/>
                </a:srgbClr>
              </a:solidFill>
            </a:endParaRPr>
          </a:p>
        </p:txBody>
      </p:sp>
      <p:sp>
        <p:nvSpPr>
          <p:cNvPr id="3" name="Footer Placeholder 21"/>
          <p:cNvSpPr>
            <a:spLocks noGrp="1"/>
          </p:cNvSpPr>
          <p:nvPr>
            <p:ph type="ftr" sz="quarter" idx="11"/>
          </p:nvPr>
        </p:nvSpPr>
        <p:spPr/>
        <p:txBody>
          <a:bodyPr/>
          <a:lstStyle>
            <a:lvl1pPr>
              <a:defRPr/>
            </a:lvl1pPr>
          </a:lstStyle>
          <a:p>
            <a:pPr algn="ctr">
              <a:defRPr/>
            </a:pPr>
            <a:r>
              <a:rPr lang="en-US" dirty="0" smtClean="0">
                <a:solidFill>
                  <a:srgbClr val="1F497D">
                    <a:shade val="90000"/>
                  </a:srgbClr>
                </a:solidFill>
              </a:rPr>
              <a:t>Naya Pakistan Housing Programme by: Zaigham M. Rizvi</a:t>
            </a:r>
            <a:endParaRPr lang="en-US" dirty="0">
              <a:solidFill>
                <a:srgbClr val="1F497D">
                  <a:shade val="90000"/>
                </a:srgbClr>
              </a:solidFill>
            </a:endParaRPr>
          </a:p>
        </p:txBody>
      </p:sp>
      <p:sp>
        <p:nvSpPr>
          <p:cNvPr id="4" name="Slide Number Placeholder 17"/>
          <p:cNvSpPr>
            <a:spLocks noGrp="1"/>
          </p:cNvSpPr>
          <p:nvPr>
            <p:ph type="sldNum" sz="quarter" idx="12"/>
          </p:nvPr>
        </p:nvSpPr>
        <p:spPr/>
        <p:txBody>
          <a:bodyPr/>
          <a:lstStyle>
            <a:lvl1pPr algn="ctr">
              <a:defRPr sz="1400"/>
            </a:lvl1pPr>
          </a:lstStyle>
          <a:p>
            <a:pPr>
              <a:defRPr/>
            </a:pPr>
            <a:fld id="{4324C9FE-49FE-4532-A842-9584893AB681}" type="slidenum">
              <a:rPr lang="en-US" smtClean="0">
                <a:solidFill>
                  <a:srgbClr val="1F497D">
                    <a:shade val="90000"/>
                  </a:srgbClr>
                </a:solidFill>
              </a:rPr>
              <a:pPr>
                <a:defRPr/>
              </a:pPr>
              <a:t>‹#›</a:t>
            </a:fld>
            <a:endParaRPr lang="en-US" dirty="0">
              <a:solidFill>
                <a:srgbClr val="1F497D">
                  <a:shade val="90000"/>
                </a:srgbClr>
              </a:solidFill>
            </a:endParaRPr>
          </a:p>
        </p:txBody>
      </p:sp>
      <p:pic>
        <p:nvPicPr>
          <p:cNvPr id="5" name="Picture 4"/>
          <p:cNvPicPr>
            <a:picLocks noChangeAspect="1"/>
          </p:cNvPicPr>
          <p:nvPr userDrawn="1"/>
        </p:nvPicPr>
        <p:blipFill>
          <a:blip r:embed="rId2"/>
          <a:stretch>
            <a:fillRect/>
          </a:stretch>
        </p:blipFill>
        <p:spPr>
          <a:xfrm>
            <a:off x="-3922" y="0"/>
            <a:ext cx="12227298" cy="766482"/>
          </a:xfrm>
          <a:prstGeom prst="rect">
            <a:avLst/>
          </a:prstGeom>
        </p:spPr>
      </p:pic>
    </p:spTree>
    <p:extLst>
      <p:ext uri="{BB962C8B-B14F-4D97-AF65-F5344CB8AC3E}">
        <p14:creationId xmlns:p14="http://schemas.microsoft.com/office/powerpoint/2010/main" val="593180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1FD3060-D048-40BC-B909-5F07665A70CC}"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r>
              <a:rPr lang="en-US" dirty="0" smtClean="0">
                <a:solidFill>
                  <a:srgbClr val="1F497D">
                    <a:shade val="90000"/>
                  </a:srgbClr>
                </a:solidFill>
              </a:rPr>
              <a:t>PTI Housing Policy By: Zaigham M. Rizvi</a:t>
            </a:r>
            <a:endParaRPr lang="en-US" dirty="0">
              <a:solidFill>
                <a:srgbClr val="1F497D">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B1A3C4F-2F08-4795-BCFF-B5BDBFECFD12}" type="slidenum">
              <a:rPr lang="en-US">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98863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32198-DA67-4E19-95AA-570F63B02548}" type="datetimeFigureOut">
              <a:rPr lang="en-US" smtClean="0"/>
              <a:t>08-Mar-19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60311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dirty="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dirty="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DA08663-85FE-4A9A-B1FA-8B213F1CCF7F}"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r>
              <a:rPr lang="en-US" dirty="0" smtClean="0">
                <a:solidFill>
                  <a:srgbClr val="1F497D">
                    <a:shade val="90000"/>
                  </a:srgbClr>
                </a:solidFill>
              </a:rPr>
              <a:t>PTI Housing Policy By: Zaigham M. Rizvi</a:t>
            </a:r>
            <a:endParaRPr lang="en-US" dirty="0">
              <a:solidFill>
                <a:srgbClr val="1F497D">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a:defRPr/>
            </a:pPr>
            <a:fld id="{42FEE42F-3134-4808-ADF1-DD8454B46E2F}" type="slidenum">
              <a:rPr lang="en-US">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1756379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A4BE6EE-F958-4DB7-B5EA-D6ECBE846C4E}"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r>
              <a:rPr lang="en-US" dirty="0" smtClean="0">
                <a:solidFill>
                  <a:srgbClr val="1F497D">
                    <a:shade val="90000"/>
                  </a:srgbClr>
                </a:solidFill>
              </a:rPr>
              <a:t>PTI Housing Policy By: Zaigham M. Rizvi</a:t>
            </a:r>
            <a:endParaRPr lang="en-US" dirty="0">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C7915AF3-FDAA-4AFF-A8FC-5AC275BB9E1A}" type="slidenum">
              <a:rPr lang="en-US">
                <a:solidFill>
                  <a:srgbClr val="1F497D">
                    <a:shade val="90000"/>
                  </a:srgbClr>
                </a:solidFill>
              </a:rPr>
              <a:pPr>
                <a:defRPr/>
              </a:pPr>
              <a:t>‹#›</a:t>
            </a:fld>
            <a:endParaRPr lang="en-US" dirty="0">
              <a:solidFill>
                <a:srgbClr val="1F497D">
                  <a:shade val="90000"/>
                </a:srgbClr>
              </a:solidFill>
            </a:endParaRPr>
          </a:p>
        </p:txBody>
      </p:sp>
    </p:spTree>
    <p:extLst>
      <p:ext uri="{BB962C8B-B14F-4D97-AF65-F5344CB8AC3E}">
        <p14:creationId xmlns:p14="http://schemas.microsoft.com/office/powerpoint/2010/main" val="1067586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D77CD80-2AFA-47AE-95AC-A47FF37DD6E5}" type="datetime1">
              <a:rPr lang="en-US" smtClean="0">
                <a:solidFill>
                  <a:srgbClr val="1F497D">
                    <a:shade val="90000"/>
                  </a:srgbClr>
                </a:solidFill>
              </a:rPr>
              <a:pPr>
                <a:defRPr/>
              </a:pPr>
              <a:t>08-Mar-19</a:t>
            </a:fld>
            <a:endParaRPr lang="en-US" dirty="0">
              <a:solidFill>
                <a:srgbClr val="1F497D">
                  <a:shade val="90000"/>
                </a:srgbClr>
              </a:solidFill>
            </a:endParaRPr>
          </a:p>
        </p:txBody>
      </p:sp>
      <p:sp>
        <p:nvSpPr>
          <p:cNvPr id="5" name="Footer Placeholder 21"/>
          <p:cNvSpPr>
            <a:spLocks noGrp="1"/>
          </p:cNvSpPr>
          <p:nvPr>
            <p:ph type="ftr" sz="quarter" idx="11"/>
          </p:nvPr>
        </p:nvSpPr>
        <p:spPr/>
        <p:txBody>
          <a:bodyPr/>
          <a:lstStyle>
            <a:lvl1pPr>
              <a:defRPr/>
            </a:lvl1pPr>
          </a:lstStyle>
          <a:p>
            <a:pPr algn="ctr">
              <a:defRPr/>
            </a:pPr>
            <a:r>
              <a:rPr lang="en-US" dirty="0" smtClean="0">
                <a:solidFill>
                  <a:srgbClr val="1F497D">
                    <a:shade val="90000"/>
                  </a:srgbClr>
                </a:solidFill>
              </a:rPr>
              <a:t>Naya Pakistan Housing Programme by: Zaigham M. Rizvi</a:t>
            </a:r>
            <a:endParaRPr lang="en-US" dirty="0">
              <a:solidFill>
                <a:srgbClr val="1F497D">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9F41024-6612-4E13-8B44-E4BD77936093}" type="slidenum">
              <a:rPr lang="en-US">
                <a:solidFill>
                  <a:srgbClr val="1F497D">
                    <a:shade val="90000"/>
                  </a:srgbClr>
                </a:solidFill>
              </a:rPr>
              <a:pPr>
                <a:defRPr/>
              </a:pPr>
              <a:t>‹#›</a:t>
            </a:fld>
            <a:endParaRPr lang="en-US" dirty="0">
              <a:solidFill>
                <a:srgbClr val="1F497D">
                  <a:shade val="90000"/>
                </a:srgbClr>
              </a:solidFill>
            </a:endParaRPr>
          </a:p>
        </p:txBody>
      </p:sp>
      <p:pic>
        <p:nvPicPr>
          <p:cNvPr id="7" name="Picture 3" descr="Description: C:\Users\Fast Computers\Desktop\60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31973" y="928916"/>
            <a:ext cx="22288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32198-DA67-4E19-95AA-570F63B02548}" type="datetimeFigureOut">
              <a:rPr lang="en-US" smtClean="0"/>
              <a:t>08-Mar-19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28570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E32198-DA67-4E19-95AA-570F63B02548}" type="datetimeFigureOut">
              <a:rPr lang="en-US" smtClean="0"/>
              <a:t>08-Mar-19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148957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32198-DA67-4E19-95AA-570F63B02548}" type="datetimeFigureOut">
              <a:rPr lang="en-US" smtClean="0"/>
              <a:t>08-Mar-19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315967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32198-DA67-4E19-95AA-570F63B02548}" type="datetimeFigureOut">
              <a:rPr lang="en-US" smtClean="0"/>
              <a:t>08-Mar-19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184947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32198-DA67-4E19-95AA-570F63B02548}" type="datetimeFigureOut">
              <a:rPr lang="en-US" smtClean="0"/>
              <a:t>08-Mar-19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8948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32198-DA67-4E19-95AA-570F63B02548}" type="datetimeFigureOut">
              <a:rPr lang="en-US" smtClean="0"/>
              <a:t>08-Mar-19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24555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32198-DA67-4E19-95AA-570F63B02548}" type="datetimeFigureOut">
              <a:rPr lang="en-US" smtClean="0"/>
              <a:t>08-Mar-19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DB4BE-357F-40C9-891A-6A6A3064FBB8}" type="slidenum">
              <a:rPr lang="en-US" smtClean="0"/>
              <a:t>‹#›</a:t>
            </a:fld>
            <a:endParaRPr lang="en-US"/>
          </a:p>
        </p:txBody>
      </p:sp>
    </p:spTree>
    <p:extLst>
      <p:ext uri="{BB962C8B-B14F-4D97-AF65-F5344CB8AC3E}">
        <p14:creationId xmlns:p14="http://schemas.microsoft.com/office/powerpoint/2010/main" val="244783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32198-DA67-4E19-95AA-570F63B02548}" type="datetimeFigureOut">
              <a:rPr lang="en-US" smtClean="0"/>
              <a:t>08-Mar-19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DB4BE-357F-40C9-891A-6A6A3064FBB8}" type="slidenum">
              <a:rPr lang="en-US" smtClean="0"/>
              <a:t>‹#›</a:t>
            </a:fld>
            <a:endParaRPr lang="en-US"/>
          </a:p>
        </p:txBody>
      </p:sp>
    </p:spTree>
    <p:extLst>
      <p:ext uri="{BB962C8B-B14F-4D97-AF65-F5344CB8AC3E}">
        <p14:creationId xmlns:p14="http://schemas.microsoft.com/office/powerpoint/2010/main" val="101108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endParaRPr>
          </a:p>
        </p:txBody>
      </p:sp>
      <p:sp>
        <p:nvSpPr>
          <p:cNvPr id="1028" name="Title Placeholder 8"/>
          <p:cNvSpPr>
            <a:spLocks noGrp="1"/>
          </p:cNvSpPr>
          <p:nvPr>
            <p:ph type="title"/>
          </p:nvPr>
        </p:nvSpPr>
        <p:spPr bwMode="auto">
          <a:xfrm>
            <a:off x="609600" y="704850"/>
            <a:ext cx="109728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2E23D9E7-7F4C-4F54-A650-FAD42528F9F5}" type="datetime1">
              <a:rPr lang="en-US" smtClean="0">
                <a:solidFill>
                  <a:srgbClr val="1F497D">
                    <a:shade val="90000"/>
                  </a:srgbClr>
                </a:solidFill>
                <a:latin typeface="Arial" charset="0"/>
              </a:rPr>
              <a:pPr fontAlgn="base">
                <a:spcBef>
                  <a:spcPct val="0"/>
                </a:spcBef>
                <a:spcAft>
                  <a:spcPct val="0"/>
                </a:spcAft>
                <a:defRPr/>
              </a:pPr>
              <a:t>08-Mar-19</a:t>
            </a:fld>
            <a:endParaRPr lang="en-US" dirty="0">
              <a:solidFill>
                <a:srgbClr val="1F497D">
                  <a:shade val="90000"/>
                </a:srgbClr>
              </a:solidFill>
              <a:latin typeface="Arial"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r>
              <a:rPr lang="en-US" dirty="0" smtClean="0">
                <a:solidFill>
                  <a:srgbClr val="1F497D">
                    <a:shade val="90000"/>
                  </a:srgbClr>
                </a:solidFill>
                <a:latin typeface="Arial" charset="0"/>
              </a:rPr>
              <a:t>PTI Housing Policy By: Zaigham M. Rizvi</a:t>
            </a:r>
            <a:endParaRPr lang="en-US" dirty="0">
              <a:solidFill>
                <a:srgbClr val="1F497D">
                  <a:shade val="90000"/>
                </a:srgbClr>
              </a:solidFill>
              <a:latin typeface="Arial"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8A6B3D4F-F99A-4DDA-BCD3-98370FC5FAC6}" type="slidenum">
              <a:rPr lang="en-US">
                <a:solidFill>
                  <a:srgbClr val="1F497D">
                    <a:shade val="90000"/>
                  </a:srgbClr>
                </a:solidFill>
                <a:latin typeface="Arial" charset="0"/>
              </a:rPr>
              <a:pPr fontAlgn="base">
                <a:spcBef>
                  <a:spcPct val="0"/>
                </a:spcBef>
                <a:spcAft>
                  <a:spcPct val="0"/>
                </a:spcAft>
                <a:defRPr/>
              </a:pPr>
              <a:t>‹#›</a:t>
            </a:fld>
            <a:endParaRPr lang="en-US" dirty="0">
              <a:solidFill>
                <a:srgbClr val="1F497D">
                  <a:shade val="90000"/>
                </a:srgbClr>
              </a:solidFill>
              <a:latin typeface="Arial"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000" dirty="0">
                <a:solidFill>
                  <a:prstClr val="black"/>
                </a:solidFill>
                <a:latin typeface="Arial" charset="0"/>
              </a:endParaRPr>
            </a:p>
          </p:txBody>
        </p:sp>
      </p:grpSp>
    </p:spTree>
    <p:extLst>
      <p:ext uri="{BB962C8B-B14F-4D97-AF65-F5344CB8AC3E}">
        <p14:creationId xmlns:p14="http://schemas.microsoft.com/office/powerpoint/2010/main" val="112803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1"/>
            <a:ext cx="12308115" cy="6858001"/>
          </a:xfrm>
          <a:prstGeom prst="rect">
            <a:avLst/>
          </a:prstGeom>
        </p:spPr>
      </p:pic>
      <p:pic>
        <p:nvPicPr>
          <p:cNvPr id="4" name="Picture 3"/>
          <p:cNvPicPr>
            <a:picLocks noChangeAspect="1"/>
          </p:cNvPicPr>
          <p:nvPr/>
        </p:nvPicPr>
        <p:blipFill>
          <a:blip r:embed="rId3"/>
          <a:stretch>
            <a:fillRect/>
          </a:stretch>
        </p:blipFill>
        <p:spPr>
          <a:xfrm>
            <a:off x="6154056" y="780944"/>
            <a:ext cx="2830287" cy="2047111"/>
          </a:xfrm>
          <a:prstGeom prst="rect">
            <a:avLst/>
          </a:prstGeom>
        </p:spPr>
      </p:pic>
    </p:spTree>
    <p:extLst>
      <p:ext uri="{BB962C8B-B14F-4D97-AF65-F5344CB8AC3E}">
        <p14:creationId xmlns:p14="http://schemas.microsoft.com/office/powerpoint/2010/main" val="10730521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324C9FE-49FE-4532-A842-9584893AB681}" type="slidenum">
              <a:rPr lang="en-US" smtClean="0">
                <a:solidFill>
                  <a:srgbClr val="1F497D">
                    <a:shade val="90000"/>
                  </a:srgbClr>
                </a:solidFill>
              </a:rPr>
              <a:pPr>
                <a:defRPr/>
              </a:pPr>
              <a:t>10</a:t>
            </a:fld>
            <a:endParaRPr lang="en-US" dirty="0">
              <a:solidFill>
                <a:srgbClr val="1F497D">
                  <a:shade val="90000"/>
                </a:srgbClr>
              </a:solidFill>
            </a:endParaRPr>
          </a:p>
        </p:txBody>
      </p:sp>
      <p:sp>
        <p:nvSpPr>
          <p:cNvPr id="4" name="TextBox 3"/>
          <p:cNvSpPr txBox="1"/>
          <p:nvPr/>
        </p:nvSpPr>
        <p:spPr>
          <a:xfrm>
            <a:off x="683172" y="785762"/>
            <a:ext cx="10646980" cy="523220"/>
          </a:xfrm>
          <a:prstGeom prst="rect">
            <a:avLst/>
          </a:prstGeom>
          <a:noFill/>
        </p:spPr>
        <p:txBody>
          <a:bodyPr wrap="square" rtlCol="0">
            <a:spAutoFit/>
          </a:bodyPr>
          <a:lstStyle/>
          <a:p>
            <a:pPr algn="ctr"/>
            <a:r>
              <a:rPr lang="en-US" sz="2800" b="1" dirty="0">
                <a:solidFill>
                  <a:schemeClr val="tx2">
                    <a:lumMod val="75000"/>
                  </a:schemeClr>
                </a:solidFill>
                <a:latin typeface="Arial" panose="020B0604020202020204" pitchFamily="34" charset="0"/>
                <a:ea typeface="+mj-ea"/>
                <a:cs typeface="Arial" panose="020B0604020202020204" pitchFamily="34" charset="0"/>
              </a:rPr>
              <a:t>Steps initiated to launch Rural Housing Program</a:t>
            </a:r>
          </a:p>
        </p:txBody>
      </p:sp>
      <p:sp>
        <p:nvSpPr>
          <p:cNvPr id="5" name="TextBox 4"/>
          <p:cNvSpPr txBox="1"/>
          <p:nvPr/>
        </p:nvSpPr>
        <p:spPr>
          <a:xfrm>
            <a:off x="580030" y="1351128"/>
            <a:ext cx="11081982" cy="5078313"/>
          </a:xfrm>
          <a:prstGeom prst="rect">
            <a:avLst/>
          </a:prstGeom>
          <a:noFill/>
        </p:spPr>
        <p:txBody>
          <a:bodyPr wrap="square" rtlCol="0">
            <a:spAutoFit/>
          </a:bodyPr>
          <a:lstStyle/>
          <a:p>
            <a:r>
              <a:rPr lang="en-US" dirty="0"/>
              <a:t>T</a:t>
            </a:r>
            <a:r>
              <a:rPr lang="en-US" dirty="0" smtClean="0"/>
              <a:t>he program is for  developing Model Villages of 50 housing units, befitting to the local socio-economic culture. These Model Villages will be built on 3 and 5 actress of land, with a provision for Community Center, Play Ground, Basic Health Unit and Schools for boys and girls, and cottage industry and/or suitable economic activity center.</a:t>
            </a:r>
          </a:p>
          <a:p>
            <a:endParaRPr lang="en-US" dirty="0" smtClean="0"/>
          </a:p>
          <a:p>
            <a:r>
              <a:rPr lang="en-US" b="1" dirty="0" smtClean="0"/>
              <a:t>Villages</a:t>
            </a:r>
            <a:r>
              <a:rPr lang="en-US" dirty="0" smtClean="0"/>
              <a:t>: There are 25,500 villages in Punjab only. </a:t>
            </a:r>
          </a:p>
          <a:p>
            <a:r>
              <a:rPr lang="en-US" b="1" dirty="0" smtClean="0"/>
              <a:t>Target</a:t>
            </a:r>
            <a:r>
              <a:rPr lang="en-US" dirty="0" smtClean="0"/>
              <a:t>: That sets the target of 12.5 lacs rural housing units in Punjab.</a:t>
            </a:r>
          </a:p>
          <a:p>
            <a:r>
              <a:rPr lang="en-US" b="1" dirty="0" smtClean="0"/>
              <a:t>Cost estimate</a:t>
            </a:r>
            <a:r>
              <a:rPr lang="en-US" dirty="0" smtClean="0"/>
              <a:t>: These houses are estimated to Cost </a:t>
            </a:r>
            <a:r>
              <a:rPr lang="en-US" dirty="0" err="1" smtClean="0"/>
              <a:t>Rs</a:t>
            </a:r>
            <a:r>
              <a:rPr lang="en-US" dirty="0" smtClean="0"/>
              <a:t> 4-5 lacs/unit</a:t>
            </a:r>
          </a:p>
          <a:p>
            <a:r>
              <a:rPr lang="en-US" b="1" dirty="0" smtClean="0"/>
              <a:t>Land</a:t>
            </a:r>
            <a:r>
              <a:rPr lang="en-US" dirty="0" smtClean="0"/>
              <a:t>: It is expected that, in most of villages, the lands availability will be at no or nominal cost, relying on land parcels like “</a:t>
            </a:r>
            <a:r>
              <a:rPr lang="en-US" dirty="0" err="1" smtClean="0"/>
              <a:t>Shamilaat</a:t>
            </a:r>
            <a:r>
              <a:rPr lang="en-US" dirty="0" smtClean="0"/>
              <a:t>” lands.</a:t>
            </a:r>
          </a:p>
          <a:p>
            <a:endParaRPr lang="en-US" dirty="0"/>
          </a:p>
          <a:p>
            <a:r>
              <a:rPr lang="en-US" b="1" dirty="0" smtClean="0"/>
              <a:t>Pilot Project at UMT</a:t>
            </a:r>
            <a:r>
              <a:rPr lang="en-US" dirty="0" smtClean="0"/>
              <a:t>: </a:t>
            </a:r>
          </a:p>
          <a:p>
            <a:pPr marL="285750" indent="-285750">
              <a:buFont typeface="Arial" panose="020B0604020202020204" pitchFamily="34" charset="0"/>
              <a:buChar char="•"/>
            </a:pPr>
            <a:r>
              <a:rPr lang="en-US" dirty="0" smtClean="0"/>
              <a:t>Three Pilot Projects have been initiated on Rural Housing at Housing Research Center of University of Management and Technology (HRC-UMT) with active involvement of faculty and students. </a:t>
            </a:r>
          </a:p>
          <a:p>
            <a:pPr marL="285750" indent="-285750">
              <a:buFont typeface="Arial" panose="020B0604020202020204" pitchFamily="34" charset="0"/>
              <a:buChar char="•"/>
            </a:pPr>
            <a:r>
              <a:rPr lang="en-US" dirty="0" smtClean="0"/>
              <a:t>Three groups of students, comprising of disciplines of Civil </a:t>
            </a:r>
            <a:r>
              <a:rPr lang="en-US" dirty="0" err="1" smtClean="0"/>
              <a:t>Engg</a:t>
            </a:r>
            <a:r>
              <a:rPr lang="en-US" dirty="0" smtClean="0"/>
              <a:t>, Architecture and Town Planning have prepared models of houses  after visiting the village and studying their socio-economic norms.</a:t>
            </a:r>
          </a:p>
          <a:p>
            <a:pPr marL="285750" indent="-285750">
              <a:buFont typeface="Arial" panose="020B0604020202020204" pitchFamily="34" charset="0"/>
              <a:buChar char="•"/>
            </a:pPr>
            <a:r>
              <a:rPr lang="en-US" dirty="0" smtClean="0"/>
              <a:t>After the Pilot Projects in hand in three villages succeed, the model will be expanded to all villages in Punjab and other provinces</a:t>
            </a:r>
            <a:r>
              <a:rPr lang="en-US" dirty="0"/>
              <a:t>.</a:t>
            </a:r>
            <a:endParaRPr lang="en-US" dirty="0" smtClean="0"/>
          </a:p>
        </p:txBody>
      </p:sp>
      <p:sp>
        <p:nvSpPr>
          <p:cNvPr id="6" name="Footer Placeholder 3"/>
          <p:cNvSpPr>
            <a:spLocks noGrp="1"/>
          </p:cNvSpPr>
          <p:nvPr>
            <p:ph type="ftr" sz="quarter" idx="11"/>
          </p:nvPr>
        </p:nvSpPr>
        <p:spPr>
          <a:xfrm>
            <a:off x="3617225" y="6325239"/>
            <a:ext cx="5007591" cy="491273"/>
          </a:xfrm>
        </p:spPr>
        <p:txBody>
          <a:bodyPr/>
          <a:lstStyle/>
          <a:p>
            <a:pPr algn="ctr">
              <a:defRPr/>
            </a:pPr>
            <a:r>
              <a:rPr lang="en-US" sz="1050" dirty="0">
                <a:solidFill>
                  <a:srgbClr val="002060"/>
                </a:solidFill>
              </a:rPr>
              <a:t>By: Zaigham M. Rizvi</a:t>
            </a:r>
          </a:p>
          <a:p>
            <a:pPr algn="ctr">
              <a:defRPr/>
            </a:pPr>
            <a:r>
              <a:rPr lang="en-US" sz="1050" dirty="0">
                <a:solidFill>
                  <a:srgbClr val="002060"/>
                </a:solidFill>
              </a:rPr>
              <a:t>Chairman Housing Task Force</a:t>
            </a:r>
          </a:p>
          <a:p>
            <a:pPr algn="ctr">
              <a:defRPr/>
            </a:pPr>
            <a:endParaRPr lang="en-US" dirty="0">
              <a:solidFill>
                <a:srgbClr val="1F497D">
                  <a:shade val="90000"/>
                </a:srgbClr>
              </a:solidFill>
            </a:endParaRPr>
          </a:p>
        </p:txBody>
      </p:sp>
    </p:spTree>
    <p:extLst>
      <p:ext uri="{BB962C8B-B14F-4D97-AF65-F5344CB8AC3E}">
        <p14:creationId xmlns:p14="http://schemas.microsoft.com/office/powerpoint/2010/main" val="1598798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06" y="678561"/>
            <a:ext cx="10766756" cy="577866"/>
          </a:xfrm>
        </p:spPr>
        <p:txBody>
          <a:bodyPr/>
          <a:lstStyle/>
          <a:p>
            <a:pPr algn="ctr"/>
            <a:r>
              <a:rPr lang="en-US" sz="3200" b="1" dirty="0" smtClean="0"/>
              <a:t>FOCUS GROUP DICUSSIONS</a:t>
            </a:r>
            <a:endParaRPr lang="en-US" sz="3200" b="1" dirty="0"/>
          </a:p>
        </p:txBody>
      </p:sp>
      <p:pic>
        <p:nvPicPr>
          <p:cNvPr id="4" name="Picture 2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t="22436" b="22436"/>
          <a:stretch>
            <a:fillRect/>
          </a:stretch>
        </p:blipFill>
        <p:spPr bwMode="auto">
          <a:xfrm>
            <a:off x="678626" y="3753383"/>
            <a:ext cx="7588136" cy="2779420"/>
          </a:xfrm>
          <a:prstGeom prst="rect">
            <a:avLst/>
          </a:prstGeom>
          <a:ln>
            <a:noFill/>
          </a:ln>
          <a:effectLst>
            <a:softEdge rad="112500"/>
          </a:effectLst>
          <a:extLst>
            <a:ext uri="{909E8E84-426E-40DD-AFC4-6F175D3DCCD1}">
              <a14:hiddenFill xmlns:a14="http://schemas.microsoft.com/office/drawing/2010/main">
                <a:solidFill>
                  <a:srgbClr val="009900"/>
                </a:solidFill>
              </a14:hiddenFill>
            </a:ext>
          </a:extLst>
        </p:spPr>
      </p:pic>
      <p:pic>
        <p:nvPicPr>
          <p:cNvPr id="5" name="Picture 4" descr="IMG-20180420-WA001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7662" y="1241913"/>
            <a:ext cx="3363441" cy="5290890"/>
          </a:xfrm>
          <a:prstGeom prst="rect">
            <a:avLst/>
          </a:prstGeom>
        </p:spPr>
      </p:pic>
      <p:pic>
        <p:nvPicPr>
          <p:cNvPr id="7" name="Picture 6" descr="IMG-20180420-WA0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04" y="1282265"/>
            <a:ext cx="3877661" cy="2467483"/>
          </a:xfrm>
          <a:prstGeom prst="rect">
            <a:avLst/>
          </a:prstGeom>
        </p:spPr>
      </p:pic>
      <p:pic>
        <p:nvPicPr>
          <p:cNvPr id="8" name="Picture 7" descr="DSC_0225 cop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605" y="1295805"/>
            <a:ext cx="3643157" cy="2413000"/>
          </a:xfrm>
          <a:prstGeom prst="rect">
            <a:avLst/>
          </a:prstGeom>
        </p:spPr>
      </p:pic>
    </p:spTree>
    <p:extLst>
      <p:ext uri="{BB962C8B-B14F-4D97-AF65-F5344CB8AC3E}">
        <p14:creationId xmlns:p14="http://schemas.microsoft.com/office/powerpoint/2010/main" val="23840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954" b="9477"/>
          <a:stretch/>
        </p:blipFill>
        <p:spPr>
          <a:xfrm rot="16200000">
            <a:off x="1206134" y="1197977"/>
            <a:ext cx="4787330" cy="5836021"/>
          </a:xfrm>
          <a:prstGeom prst="rect">
            <a:avLst/>
          </a:prstGeom>
        </p:spPr>
      </p:pic>
      <p:sp>
        <p:nvSpPr>
          <p:cNvPr id="4" name="Rectangle 3"/>
          <p:cNvSpPr/>
          <p:nvPr/>
        </p:nvSpPr>
        <p:spPr>
          <a:xfrm>
            <a:off x="6689317" y="1492311"/>
            <a:ext cx="4816576" cy="2422478"/>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 3 Marla House  </a:t>
            </a:r>
          </a:p>
          <a:p>
            <a:pPr algn="ctr"/>
            <a:r>
              <a:rPr lang="en-US" sz="3200" b="1" dirty="0" smtClean="0"/>
              <a:t>315 </a:t>
            </a:r>
            <a:r>
              <a:rPr lang="en-US" sz="3200" b="1" dirty="0" err="1" smtClean="0"/>
              <a:t>sqft</a:t>
            </a:r>
            <a:r>
              <a:rPr lang="en-US" sz="3200" b="1" dirty="0" smtClean="0"/>
              <a:t> Covered Area</a:t>
            </a:r>
          </a:p>
          <a:p>
            <a:pPr algn="ctr"/>
            <a:r>
              <a:rPr lang="en-US" sz="3200" b="1" dirty="0" smtClean="0"/>
              <a:t>315sft x Rs.1300=</a:t>
            </a:r>
          </a:p>
          <a:p>
            <a:pPr algn="ctr"/>
            <a:r>
              <a:rPr lang="en-US" sz="3200" b="1" dirty="0" err="1" smtClean="0"/>
              <a:t>Rs</a:t>
            </a:r>
            <a:r>
              <a:rPr lang="en-US" sz="3200" b="1" dirty="0" smtClean="0"/>
              <a:t>. 3,90,000</a:t>
            </a:r>
            <a:endParaRPr lang="en-US" sz="3200" b="1" dirty="0"/>
          </a:p>
        </p:txBody>
      </p:sp>
      <p:sp>
        <p:nvSpPr>
          <p:cNvPr id="2" name="TextBox 1"/>
          <p:cNvSpPr txBox="1"/>
          <p:nvPr/>
        </p:nvSpPr>
        <p:spPr>
          <a:xfrm>
            <a:off x="7738282" y="4035779"/>
            <a:ext cx="2210052" cy="2308324"/>
          </a:xfrm>
          <a:prstGeom prst="rect">
            <a:avLst/>
          </a:prstGeom>
          <a:solidFill>
            <a:schemeClr val="accent1">
              <a:lumMod val="40000"/>
              <a:lumOff val="60000"/>
            </a:schemeClr>
          </a:solidFill>
        </p:spPr>
        <p:txBody>
          <a:bodyPr wrap="square" rtlCol="0">
            <a:spAutoFit/>
          </a:bodyPr>
          <a:lstStyle/>
          <a:p>
            <a:pPr algn="ctr"/>
            <a:r>
              <a:rPr lang="en-US" b="1" u="sng" dirty="0" smtClean="0"/>
              <a:t>FEATURES</a:t>
            </a:r>
          </a:p>
          <a:p>
            <a:pPr marL="285750" indent="-285750">
              <a:buFont typeface="Arial"/>
              <a:buChar char="•"/>
            </a:pPr>
            <a:r>
              <a:rPr lang="en-US" b="1" dirty="0" smtClean="0"/>
              <a:t>Covered Kitchen</a:t>
            </a:r>
          </a:p>
          <a:p>
            <a:pPr marL="285750" indent="-285750">
              <a:buFont typeface="Arial"/>
              <a:buChar char="•"/>
            </a:pPr>
            <a:r>
              <a:rPr lang="en-US" b="1" dirty="0" smtClean="0"/>
              <a:t>Workshop / Shop</a:t>
            </a:r>
          </a:p>
          <a:p>
            <a:pPr marL="285750" indent="-285750">
              <a:buFont typeface="Arial"/>
              <a:buChar char="•"/>
            </a:pPr>
            <a:r>
              <a:rPr lang="en-US" b="1" dirty="0" smtClean="0"/>
              <a:t>Grain Storage</a:t>
            </a:r>
          </a:p>
          <a:p>
            <a:pPr marL="285750" indent="-285750">
              <a:buFont typeface="Arial"/>
              <a:buChar char="•"/>
            </a:pPr>
            <a:r>
              <a:rPr lang="en-US" b="1" dirty="0" smtClean="0"/>
              <a:t>Animal </a:t>
            </a:r>
            <a:r>
              <a:rPr lang="en-US" b="1" dirty="0" err="1" smtClean="0"/>
              <a:t>Bhara</a:t>
            </a:r>
            <a:endParaRPr lang="en-US" b="1" dirty="0" smtClean="0"/>
          </a:p>
          <a:p>
            <a:pPr marL="285750" indent="-285750">
              <a:buFont typeface="Arial"/>
              <a:buChar char="•"/>
            </a:pPr>
            <a:r>
              <a:rPr lang="en-US" b="1" dirty="0" smtClean="0"/>
              <a:t>Open Courtyard</a:t>
            </a:r>
            <a:endParaRPr lang="en-US" b="1" dirty="0"/>
          </a:p>
        </p:txBody>
      </p:sp>
      <p:sp>
        <p:nvSpPr>
          <p:cNvPr id="5" name="Title 1"/>
          <p:cNvSpPr txBox="1">
            <a:spLocks/>
          </p:cNvSpPr>
          <p:nvPr/>
        </p:nvSpPr>
        <p:spPr>
          <a:xfrm>
            <a:off x="533093" y="832931"/>
            <a:ext cx="10972800" cy="429904"/>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3200" b="1" dirty="0" smtClean="0"/>
              <a:t>Small rural housing – cost and layout</a:t>
            </a:r>
            <a:endParaRPr lang="en-US" sz="3200" b="1" dirty="0"/>
          </a:p>
        </p:txBody>
      </p:sp>
    </p:spTree>
    <p:extLst>
      <p:ext uri="{BB962C8B-B14F-4D97-AF65-F5344CB8AC3E}">
        <p14:creationId xmlns:p14="http://schemas.microsoft.com/office/powerpoint/2010/main" val="424073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l="16186" t="13274" r="28846" b="8287"/>
          <a:stretch/>
        </p:blipFill>
        <p:spPr bwMode="auto">
          <a:xfrm>
            <a:off x="6687403" y="1254743"/>
            <a:ext cx="5189925" cy="4265929"/>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extLst>
              <a:ext uri="{BEBA8EAE-BF5A-486C-A8C5-ECC9F3942E4B}">
                <a14:imgProps xmlns:a14="http://schemas.microsoft.com/office/drawing/2010/main">
                  <a14:imgLayer r:embed="rId4">
                    <a14:imgEffect>
                      <a14:backgroundRemoval t="27214" b="72005" l="6348" r="82422"/>
                    </a14:imgEffect>
                  </a14:imgLayer>
                </a14:imgProps>
              </a:ext>
              <a:ext uri="{28A0092B-C50C-407E-A947-70E740481C1C}">
                <a14:useLocalDpi xmlns:a14="http://schemas.microsoft.com/office/drawing/2010/main" val="0"/>
              </a:ext>
            </a:extLst>
          </a:blip>
          <a:srcRect l="4968" t="26923" r="17949" b="27137"/>
          <a:stretch/>
        </p:blipFill>
        <p:spPr bwMode="auto">
          <a:xfrm>
            <a:off x="945618" y="2857386"/>
            <a:ext cx="5741785" cy="4014300"/>
          </a:xfrm>
          <a:prstGeom prst="rect">
            <a:avLst/>
          </a:prstGeom>
          <a:ln>
            <a:noFill/>
          </a:ln>
          <a:extLst>
            <a:ext uri="{53640926-AAD7-44D8-BBD7-CCE9431645EC}">
              <a14:shadowObscured xmlns:a14="http://schemas.microsoft.com/office/drawing/2010/main"/>
            </a:ext>
          </a:extLst>
        </p:spPr>
      </p:pic>
      <p:sp>
        <p:nvSpPr>
          <p:cNvPr id="4" name="Title 1"/>
          <p:cNvSpPr txBox="1">
            <a:spLocks/>
          </p:cNvSpPr>
          <p:nvPr/>
        </p:nvSpPr>
        <p:spPr>
          <a:xfrm>
            <a:off x="422830" y="984551"/>
            <a:ext cx="7269741" cy="7281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2">
                    <a:lumMod val="75000"/>
                  </a:schemeClr>
                </a:solidFill>
                <a:latin typeface="Arial" panose="020B0604020202020204" pitchFamily="34" charset="0"/>
                <a:cs typeface="Arial" panose="020B0604020202020204" pitchFamily="34" charset="0"/>
              </a:rPr>
              <a:t>50 Houses in Rural Setting </a:t>
            </a:r>
          </a:p>
        </p:txBody>
      </p:sp>
      <p:sp>
        <p:nvSpPr>
          <p:cNvPr id="6" name="Content Placeholder 14"/>
          <p:cNvSpPr txBox="1">
            <a:spLocks/>
          </p:cNvSpPr>
          <p:nvPr/>
        </p:nvSpPr>
        <p:spPr>
          <a:xfrm>
            <a:off x="422830" y="2114207"/>
            <a:ext cx="4045780" cy="1091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err="1" smtClean="0"/>
              <a:t>Mera</a:t>
            </a:r>
            <a:r>
              <a:rPr lang="en-US" sz="1600" dirty="0" smtClean="0"/>
              <a:t> </a:t>
            </a:r>
            <a:r>
              <a:rPr lang="en-US" sz="1600" dirty="0" err="1" smtClean="0"/>
              <a:t>Makkan</a:t>
            </a:r>
            <a:r>
              <a:rPr lang="en-US" sz="1600" dirty="0" smtClean="0"/>
              <a:t> Meri </a:t>
            </a:r>
            <a:r>
              <a:rPr lang="en-US" sz="1600" dirty="0" err="1" smtClean="0"/>
              <a:t>Dukkan</a:t>
            </a:r>
            <a:endParaRPr lang="en-US" sz="1600" dirty="0" smtClean="0"/>
          </a:p>
          <a:p>
            <a:r>
              <a:rPr lang="en-US" sz="1600" dirty="0" err="1" smtClean="0"/>
              <a:t>Incrementalization</a:t>
            </a:r>
            <a:endParaRPr lang="en-US" sz="1600" dirty="0" smtClean="0"/>
          </a:p>
          <a:p>
            <a:r>
              <a:rPr lang="en-US" sz="1600" dirty="0" smtClean="0"/>
              <a:t>Disaster Resilient </a:t>
            </a:r>
            <a:endParaRPr lang="en-US" sz="1600" dirty="0"/>
          </a:p>
        </p:txBody>
      </p:sp>
      <p:sp>
        <p:nvSpPr>
          <p:cNvPr id="7" name="TextBox 6"/>
          <p:cNvSpPr txBox="1"/>
          <p:nvPr/>
        </p:nvSpPr>
        <p:spPr>
          <a:xfrm>
            <a:off x="7022116" y="5520672"/>
            <a:ext cx="485057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GB" sz="2400" dirty="0" smtClean="0"/>
              <a:t>Cost of the project of a village</a:t>
            </a:r>
            <a:endParaRPr lang="en-US" sz="2400" dirty="0" smtClean="0"/>
          </a:p>
          <a:p>
            <a:r>
              <a:rPr lang="en-US" sz="2400" dirty="0" smtClean="0"/>
              <a:t>50 houses x </a:t>
            </a:r>
            <a:r>
              <a:rPr lang="en-US" sz="2400" dirty="0" err="1" smtClean="0"/>
              <a:t>Rs</a:t>
            </a:r>
            <a:r>
              <a:rPr lang="en-US" sz="2400" dirty="0" smtClean="0"/>
              <a:t>. 390,000 per house</a:t>
            </a:r>
          </a:p>
          <a:p>
            <a:r>
              <a:rPr lang="en-US" sz="2400" dirty="0" smtClean="0"/>
              <a:t>= Rs.19,500,000</a:t>
            </a:r>
            <a:endParaRPr lang="en-US" sz="2400" dirty="0"/>
          </a:p>
        </p:txBody>
      </p:sp>
    </p:spTree>
    <p:extLst>
      <p:ext uri="{BB962C8B-B14F-4D97-AF65-F5344CB8AC3E}">
        <p14:creationId xmlns:p14="http://schemas.microsoft.com/office/powerpoint/2010/main" val="2465430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324C9FE-49FE-4532-A842-9584893AB681}" type="slidenum">
              <a:rPr lang="en-US" smtClean="0">
                <a:solidFill>
                  <a:srgbClr val="1F497D">
                    <a:shade val="90000"/>
                  </a:srgbClr>
                </a:solidFill>
              </a:rPr>
              <a:pPr>
                <a:defRPr/>
              </a:pPr>
              <a:t>14</a:t>
            </a:fld>
            <a:endParaRPr lang="en-US" dirty="0">
              <a:solidFill>
                <a:srgbClr val="1F497D">
                  <a:shade val="90000"/>
                </a:srgbClr>
              </a:solidFill>
            </a:endParaRPr>
          </a:p>
        </p:txBody>
      </p:sp>
      <p:sp>
        <p:nvSpPr>
          <p:cNvPr id="4" name="TextBox 3"/>
          <p:cNvSpPr txBox="1"/>
          <p:nvPr/>
        </p:nvSpPr>
        <p:spPr>
          <a:xfrm>
            <a:off x="521431" y="716507"/>
            <a:ext cx="11081990" cy="954107"/>
          </a:xfrm>
          <a:prstGeom prst="rect">
            <a:avLst/>
          </a:prstGeom>
          <a:noFill/>
        </p:spPr>
        <p:txBody>
          <a:bodyPr wrap="square" rtlCol="0">
            <a:spAutoFit/>
          </a:bodyPr>
          <a:lstStyle/>
          <a:p>
            <a:pPr algn="ctr"/>
            <a:r>
              <a:rPr lang="en-US" sz="2800" b="1" dirty="0">
                <a:solidFill>
                  <a:schemeClr val="tx2">
                    <a:lumMod val="75000"/>
                  </a:schemeClr>
                </a:solidFill>
                <a:latin typeface="Arial" panose="020B0604020202020204" pitchFamily="34" charset="0"/>
                <a:ea typeface="+mj-ea"/>
                <a:cs typeface="Arial" panose="020B0604020202020204" pitchFamily="34" charset="0"/>
              </a:rPr>
              <a:t>Youth Empowerment through Rural Housing Construction</a:t>
            </a:r>
          </a:p>
          <a:p>
            <a:pPr algn="ctr"/>
            <a:r>
              <a:rPr lang="en-US" sz="2800" b="1" dirty="0" smtClean="0">
                <a:solidFill>
                  <a:schemeClr val="tx2">
                    <a:lumMod val="75000"/>
                  </a:schemeClr>
                </a:solidFill>
                <a:latin typeface="Arial" panose="020B0604020202020204" pitchFamily="34" charset="0"/>
                <a:ea typeface="+mj-ea"/>
                <a:cs typeface="Arial" panose="020B0604020202020204" pitchFamily="34" charset="0"/>
              </a:rPr>
              <a:t>= Case </a:t>
            </a:r>
            <a:r>
              <a:rPr lang="en-US" sz="2800" b="1" dirty="0">
                <a:solidFill>
                  <a:schemeClr val="tx2">
                    <a:lumMod val="75000"/>
                  </a:schemeClr>
                </a:solidFill>
                <a:latin typeface="Arial" panose="020B0604020202020204" pitchFamily="34" charset="0"/>
                <a:ea typeface="+mj-ea"/>
                <a:cs typeface="Arial" panose="020B0604020202020204" pitchFamily="34" charset="0"/>
              </a:rPr>
              <a:t>of </a:t>
            </a:r>
            <a:r>
              <a:rPr lang="en-US" sz="2800" b="1" dirty="0" smtClean="0">
                <a:solidFill>
                  <a:schemeClr val="tx2">
                    <a:lumMod val="75000"/>
                  </a:schemeClr>
                </a:solidFill>
                <a:latin typeface="Arial" panose="020B0604020202020204" pitchFamily="34" charset="0"/>
                <a:ea typeface="+mj-ea"/>
                <a:cs typeface="Arial" panose="020B0604020202020204" pitchFamily="34" charset="0"/>
              </a:rPr>
              <a:t>Punjab =</a:t>
            </a:r>
            <a:endParaRPr lang="en-US" sz="2800" b="1" dirty="0">
              <a:solidFill>
                <a:schemeClr val="tx2">
                  <a:lumMod val="75000"/>
                </a:schemeClr>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521430" y="1670614"/>
            <a:ext cx="11179443" cy="513986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construction of Model Village Housing, as per PM’s vision, un-employed  graduates from disciplines of Civil </a:t>
            </a:r>
            <a:r>
              <a:rPr lang="en-US" dirty="0" err="1" smtClean="0"/>
              <a:t>Engg</a:t>
            </a:r>
            <a:r>
              <a:rPr lang="en-US" dirty="0" smtClean="0"/>
              <a:t>, Town Planning and Architecture are being mobilized by Dr. </a:t>
            </a:r>
            <a:r>
              <a:rPr lang="en-US" dirty="0" err="1" smtClean="0"/>
              <a:t>Fariha</a:t>
            </a:r>
            <a:r>
              <a:rPr lang="en-US" dirty="0" smtClean="0"/>
              <a:t> Tariq, Head HRC-UMT to form a small construction company with a capital base of </a:t>
            </a:r>
            <a:r>
              <a:rPr lang="en-US" dirty="0" err="1" smtClean="0"/>
              <a:t>Rs</a:t>
            </a:r>
            <a:r>
              <a:rPr lang="en-US" dirty="0" smtClean="0"/>
              <a:t> 4-5 </a:t>
            </a:r>
            <a:r>
              <a:rPr lang="en-US" dirty="0" err="1" smtClean="0"/>
              <a:t>mn</a:t>
            </a:r>
            <a:r>
              <a:rPr lang="en-US" dirty="0" smtClean="0"/>
              <a:t>.  </a:t>
            </a:r>
          </a:p>
          <a:p>
            <a:pPr marL="285750" indent="-285750">
              <a:buFont typeface="Arial" panose="020B0604020202020204" pitchFamily="34" charset="0"/>
              <a:buChar char="•"/>
            </a:pPr>
            <a:r>
              <a:rPr lang="en-US" dirty="0" smtClean="0"/>
              <a:t>Unskilled Manpower will be used from the local villages and trained by the team of professionals.</a:t>
            </a:r>
          </a:p>
          <a:p>
            <a:pPr marL="285750" indent="-285750">
              <a:buFont typeface="Arial" panose="020B0604020202020204" pitchFamily="34" charset="0"/>
              <a:buChar char="•"/>
            </a:pPr>
            <a:r>
              <a:rPr lang="en-US" dirty="0" smtClean="0"/>
              <a:t>In the first stage, three such companies will be established to develop one model village each.</a:t>
            </a:r>
          </a:p>
          <a:p>
            <a:pPr marL="285750" indent="-285750">
              <a:buFont typeface="Arial" panose="020B0604020202020204" pitchFamily="34" charset="0"/>
              <a:buChar char="•"/>
            </a:pPr>
            <a:r>
              <a:rPr lang="en-US" dirty="0" smtClean="0"/>
              <a:t>After successful experience of the Pilot Phase, the project will be expanded from Pilot Scale to Commercial Scale by expanding its outreach to the entire province with involvement of more Universities and Government agencies like National Rural Support Programme (NRSP).</a:t>
            </a:r>
            <a:endParaRPr lang="en-US" dirty="0"/>
          </a:p>
          <a:p>
            <a:pPr marL="285750" indent="-285750">
              <a:buFont typeface="Arial" panose="020B0604020202020204" pitchFamily="34" charset="0"/>
              <a:buChar char="•"/>
            </a:pPr>
            <a:endParaRPr lang="en-US" dirty="0" smtClean="0"/>
          </a:p>
          <a:p>
            <a:r>
              <a:rPr lang="en-US" sz="2000" b="1" dirty="0" smtClean="0"/>
              <a:t>Employment Potential of a project: </a:t>
            </a:r>
          </a:p>
          <a:p>
            <a:pPr marL="742950" lvl="1" indent="-285750">
              <a:buFont typeface="Arial" panose="020B0604020202020204" pitchFamily="34" charset="0"/>
              <a:buChar char="•"/>
            </a:pPr>
            <a:r>
              <a:rPr lang="en-US" dirty="0" smtClean="0"/>
              <a:t>Professional: 5</a:t>
            </a:r>
          </a:p>
          <a:p>
            <a:pPr marL="742950" lvl="1" indent="-285750">
              <a:buFont typeface="Arial" panose="020B0604020202020204" pitchFamily="34" charset="0"/>
              <a:buChar char="•"/>
            </a:pPr>
            <a:r>
              <a:rPr lang="en-US" dirty="0" smtClean="0"/>
              <a:t>Skilled Manpower: 50</a:t>
            </a:r>
          </a:p>
          <a:p>
            <a:pPr marL="742950" lvl="1" indent="-285750">
              <a:buFont typeface="Arial" panose="020B0604020202020204" pitchFamily="34" charset="0"/>
              <a:buChar char="•"/>
            </a:pPr>
            <a:r>
              <a:rPr lang="en-US" dirty="0" smtClean="0"/>
              <a:t>Unskilled: 250</a:t>
            </a:r>
          </a:p>
          <a:p>
            <a:pPr marL="0" lvl="1"/>
            <a:r>
              <a:rPr lang="en-GB" sz="2000" b="1" dirty="0"/>
              <a:t>Delivery</a:t>
            </a:r>
            <a:endParaRPr lang="en-US" sz="2000" b="1" dirty="0"/>
          </a:p>
          <a:p>
            <a:pPr marL="742950" lvl="1" indent="-285750">
              <a:buFont typeface="Arial" panose="020B0604020202020204" pitchFamily="34" charset="0"/>
              <a:buChar char="•"/>
            </a:pPr>
            <a:r>
              <a:rPr lang="en-US" dirty="0" smtClean="0"/>
              <a:t>Delivery: Two Model Villages/team/year</a:t>
            </a:r>
          </a:p>
          <a:p>
            <a:pPr marL="742950" lvl="1" indent="-285750">
              <a:buFont typeface="Arial" panose="020B0604020202020204" pitchFamily="34" charset="0"/>
              <a:buChar char="•"/>
            </a:pPr>
            <a:r>
              <a:rPr lang="en-US" dirty="0" smtClean="0"/>
              <a:t>Target 5,000 model villages/year</a:t>
            </a:r>
          </a:p>
          <a:p>
            <a:pPr marL="742950" lvl="1" indent="-285750">
              <a:buFont typeface="Arial" panose="020B0604020202020204" pitchFamily="34" charset="0"/>
              <a:buChar char="•"/>
            </a:pPr>
            <a:r>
              <a:rPr lang="en-US" dirty="0" smtClean="0"/>
              <a:t>Overall: 7-8 lac</a:t>
            </a:r>
          </a:p>
          <a:p>
            <a:endParaRPr lang="en-US" dirty="0"/>
          </a:p>
        </p:txBody>
      </p:sp>
      <p:sp>
        <p:nvSpPr>
          <p:cNvPr id="6" name="TextBox 5"/>
          <p:cNvSpPr txBox="1"/>
          <p:nvPr/>
        </p:nvSpPr>
        <p:spPr>
          <a:xfrm>
            <a:off x="7977170" y="4680457"/>
            <a:ext cx="2291028" cy="1231106"/>
          </a:xfrm>
          <a:prstGeom prst="rect">
            <a:avLst/>
          </a:prstGeom>
          <a:noFill/>
          <a:ln w="15875">
            <a:solidFill>
              <a:schemeClr val="accent1">
                <a:lumMod val="75000"/>
              </a:schemeClr>
            </a:solidFill>
          </a:ln>
        </p:spPr>
        <p:txBody>
          <a:bodyPr wrap="square" rtlCol="0">
            <a:spAutoFit/>
          </a:bodyPr>
          <a:lstStyle/>
          <a:p>
            <a:r>
              <a:rPr lang="en-US" dirty="0"/>
              <a:t>Time Line for initiation of three </a:t>
            </a:r>
            <a:r>
              <a:rPr lang="en-US" dirty="0" smtClean="0"/>
              <a:t>pilots projects: </a:t>
            </a:r>
          </a:p>
          <a:p>
            <a:r>
              <a:rPr lang="en-US" sz="2000" b="1" dirty="0" smtClean="0"/>
              <a:t>Jan </a:t>
            </a:r>
            <a:r>
              <a:rPr lang="en-US" sz="2000" b="1" dirty="0"/>
              <a:t>31, </a:t>
            </a:r>
            <a:r>
              <a:rPr lang="en-US" sz="2000" b="1" dirty="0" smtClean="0"/>
              <a:t>2019</a:t>
            </a:r>
            <a:endParaRPr lang="en-US" b="1" dirty="0"/>
          </a:p>
        </p:txBody>
      </p:sp>
      <p:sp>
        <p:nvSpPr>
          <p:cNvPr id="7" name="Footer Placeholder 3"/>
          <p:cNvSpPr txBox="1">
            <a:spLocks/>
          </p:cNvSpPr>
          <p:nvPr/>
        </p:nvSpPr>
        <p:spPr>
          <a:xfrm>
            <a:off x="3929114" y="6463467"/>
            <a:ext cx="5007591" cy="491273"/>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50" dirty="0" smtClean="0">
                <a:solidFill>
                  <a:srgbClr val="002060"/>
                </a:solidFill>
              </a:rPr>
              <a:t>By: Zaigham M. Rizvi</a:t>
            </a:r>
          </a:p>
          <a:p>
            <a:pPr algn="ctr">
              <a:defRPr/>
            </a:pPr>
            <a:r>
              <a:rPr lang="en-US" sz="1050" dirty="0" smtClean="0">
                <a:solidFill>
                  <a:srgbClr val="002060"/>
                </a:solidFill>
              </a:rPr>
              <a:t>Chairman Housing Task Force</a:t>
            </a:r>
          </a:p>
          <a:p>
            <a:pPr algn="ctr">
              <a:defRPr/>
            </a:pPr>
            <a:endParaRPr lang="en-US" dirty="0">
              <a:solidFill>
                <a:srgbClr val="1F497D">
                  <a:shade val="90000"/>
                </a:srgbClr>
              </a:solidFill>
            </a:endParaRPr>
          </a:p>
        </p:txBody>
      </p:sp>
    </p:spTree>
    <p:extLst>
      <p:ext uri="{BB962C8B-B14F-4D97-AF65-F5344CB8AC3E}">
        <p14:creationId xmlns:p14="http://schemas.microsoft.com/office/powerpoint/2010/main" val="4218089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324C9FE-49FE-4532-A842-9584893AB681}" type="slidenum">
              <a:rPr lang="en-US" smtClean="0">
                <a:solidFill>
                  <a:srgbClr val="1F497D">
                    <a:shade val="90000"/>
                  </a:srgbClr>
                </a:solidFill>
              </a:rPr>
              <a:pPr>
                <a:defRPr/>
              </a:pPr>
              <a:t>15</a:t>
            </a:fld>
            <a:endParaRPr lang="en-US" dirty="0">
              <a:solidFill>
                <a:srgbClr val="1F497D">
                  <a:shade val="90000"/>
                </a:srgbClr>
              </a:solidFill>
            </a:endParaRPr>
          </a:p>
        </p:txBody>
      </p:sp>
      <p:sp>
        <p:nvSpPr>
          <p:cNvPr id="4" name="TextBox 3"/>
          <p:cNvSpPr txBox="1"/>
          <p:nvPr/>
        </p:nvSpPr>
        <p:spPr>
          <a:xfrm>
            <a:off x="914399" y="753171"/>
            <a:ext cx="10208525" cy="523220"/>
          </a:xfrm>
          <a:prstGeom prst="rect">
            <a:avLst/>
          </a:prstGeom>
          <a:noFill/>
        </p:spPr>
        <p:txBody>
          <a:bodyPr wrap="square" rtlCol="0">
            <a:spAutoFit/>
          </a:bodyPr>
          <a:lstStyle/>
          <a:p>
            <a:pPr algn="ctr"/>
            <a:r>
              <a:rPr lang="en-US" sz="2800" b="1" dirty="0" err="1">
                <a:solidFill>
                  <a:schemeClr val="tx2">
                    <a:lumMod val="75000"/>
                  </a:schemeClr>
                </a:solidFill>
                <a:latin typeface="Arial" panose="020B0604020202020204" pitchFamily="34" charset="0"/>
                <a:ea typeface="+mj-ea"/>
                <a:cs typeface="Arial" panose="020B0604020202020204" pitchFamily="34" charset="0"/>
              </a:rPr>
              <a:t>Peri</a:t>
            </a:r>
            <a:r>
              <a:rPr lang="en-US" sz="2800" b="1" dirty="0">
                <a:solidFill>
                  <a:schemeClr val="tx2">
                    <a:lumMod val="75000"/>
                  </a:schemeClr>
                </a:solidFill>
                <a:latin typeface="Arial" panose="020B0604020202020204" pitchFamily="34" charset="0"/>
                <a:ea typeface="+mj-ea"/>
                <a:cs typeface="Arial" panose="020B0604020202020204" pitchFamily="34" charset="0"/>
              </a:rPr>
              <a:t>-Urban Housing for Bottom-of-Pyramid</a:t>
            </a:r>
          </a:p>
        </p:txBody>
      </p:sp>
      <p:sp>
        <p:nvSpPr>
          <p:cNvPr id="5" name="TextBox 4"/>
          <p:cNvSpPr txBox="1"/>
          <p:nvPr/>
        </p:nvSpPr>
        <p:spPr>
          <a:xfrm>
            <a:off x="914399" y="1554213"/>
            <a:ext cx="10476855" cy="4893647"/>
          </a:xfrm>
          <a:prstGeom prst="rect">
            <a:avLst/>
          </a:prstGeom>
          <a:noFill/>
        </p:spPr>
        <p:txBody>
          <a:bodyPr wrap="square" rtlCol="0">
            <a:spAutoFit/>
          </a:bodyPr>
          <a:lstStyle/>
          <a:p>
            <a:r>
              <a:rPr lang="en-US" sz="2000" b="1" dirty="0" err="1" smtClean="0"/>
              <a:t>Qarde-Hasana</a:t>
            </a:r>
            <a:r>
              <a:rPr lang="en-US" sz="2000" b="1" dirty="0" smtClean="0"/>
              <a:t> Loans on Akhuwat Model</a:t>
            </a:r>
          </a:p>
          <a:p>
            <a:endParaRPr lang="en-US" dirty="0"/>
          </a:p>
          <a:p>
            <a:pPr marL="285750" indent="-285750">
              <a:buFont typeface="Arial" panose="020B0604020202020204" pitchFamily="34" charset="0"/>
              <a:buChar char="•"/>
            </a:pPr>
            <a:r>
              <a:rPr lang="en-US" dirty="0" smtClean="0"/>
              <a:t>PM has already announced </a:t>
            </a:r>
            <a:r>
              <a:rPr lang="en-US" dirty="0" err="1" smtClean="0"/>
              <a:t>Rs</a:t>
            </a:r>
            <a:r>
              <a:rPr lang="en-US" dirty="0" smtClean="0"/>
              <a:t> 5 </a:t>
            </a:r>
            <a:r>
              <a:rPr lang="en-US" dirty="0" err="1" smtClean="0"/>
              <a:t>bn</a:t>
            </a:r>
            <a:r>
              <a:rPr lang="en-US" dirty="0" smtClean="0"/>
              <a:t> for </a:t>
            </a:r>
            <a:r>
              <a:rPr lang="en-US" dirty="0" err="1" smtClean="0"/>
              <a:t>Qarde</a:t>
            </a:r>
            <a:r>
              <a:rPr lang="en-US" dirty="0" smtClean="0"/>
              <a:t> </a:t>
            </a:r>
            <a:r>
              <a:rPr lang="en-US" dirty="0" err="1" smtClean="0"/>
              <a:t>Hasana</a:t>
            </a:r>
            <a:r>
              <a:rPr lang="en-US" dirty="0" smtClean="0"/>
              <a:t> Loans through Akhuwat Foundation and other such NGOs.</a:t>
            </a:r>
          </a:p>
          <a:p>
            <a:pPr marL="285750" indent="-285750">
              <a:buFont typeface="Arial" panose="020B0604020202020204" pitchFamily="34" charset="0"/>
              <a:buChar char="•"/>
            </a:pPr>
            <a:r>
              <a:rPr lang="en-US" dirty="0" smtClean="0"/>
              <a:t>Target market for such loans is very poor segment of the population living in low-income habitat</a:t>
            </a:r>
          </a:p>
          <a:p>
            <a:pPr marL="285750" indent="-285750">
              <a:buFont typeface="Arial" panose="020B0604020202020204" pitchFamily="34" charset="0"/>
              <a:buChar char="•"/>
            </a:pPr>
            <a:r>
              <a:rPr lang="en-US" dirty="0" smtClean="0"/>
              <a:t>Under this model under </a:t>
            </a:r>
            <a:r>
              <a:rPr lang="en-US" dirty="0"/>
              <a:t>PM Housing Program</a:t>
            </a:r>
            <a:r>
              <a:rPr lang="en-US" dirty="0" smtClean="0"/>
              <a:t>, </a:t>
            </a:r>
            <a:r>
              <a:rPr lang="en-US" dirty="0" err="1" smtClean="0"/>
              <a:t>Akhuwat</a:t>
            </a:r>
            <a:r>
              <a:rPr lang="en-US" dirty="0" smtClean="0"/>
              <a:t> has already </a:t>
            </a:r>
            <a:r>
              <a:rPr lang="en-US" dirty="0"/>
              <a:t>identified about 15,000 clients for housing </a:t>
            </a:r>
            <a:r>
              <a:rPr lang="en-US" dirty="0" smtClean="0"/>
              <a:t>microfinance, and has </a:t>
            </a:r>
            <a:r>
              <a:rPr lang="en-US" dirty="0"/>
              <a:t>started </a:t>
            </a:r>
            <a:r>
              <a:rPr lang="en-US" dirty="0" smtClean="0"/>
              <a:t>financing to such deserving people.</a:t>
            </a:r>
          </a:p>
          <a:p>
            <a:pPr marL="285750" indent="-285750">
              <a:buFont typeface="Arial" panose="020B0604020202020204" pitchFamily="34" charset="0"/>
              <a:buChar char="•"/>
            </a:pPr>
            <a:r>
              <a:rPr lang="en-US" dirty="0" smtClean="0"/>
              <a:t>Finance Minister has directed Benazir Income Support Programme (BISP) to manage disbursement of these loans and their follow-up/monitoring.</a:t>
            </a:r>
          </a:p>
          <a:p>
            <a:pPr marL="285750" indent="-285750">
              <a:buFont typeface="Arial" panose="020B0604020202020204" pitchFamily="34" charset="0"/>
              <a:buChar char="•"/>
            </a:pPr>
            <a:r>
              <a:rPr lang="en-US" dirty="0" smtClean="0"/>
              <a:t>BISP is expected to soon initiate the process of selection and disbursement through Akhuwat Foundation, NRSP and other eligible NGOs meeting specified criteria.</a:t>
            </a:r>
          </a:p>
          <a:p>
            <a:pPr marL="285750" indent="-285750">
              <a:buFont typeface="Arial" panose="020B0604020202020204" pitchFamily="34" charset="0"/>
              <a:buChar char="•"/>
            </a:pPr>
            <a:r>
              <a:rPr lang="en-US" dirty="0" err="1" smtClean="0"/>
              <a:t>Akhuwat</a:t>
            </a:r>
            <a:r>
              <a:rPr lang="en-US" dirty="0" smtClean="0"/>
              <a:t> is targeting to support/develop 150,000 housing in its first year, once the funding is available.</a:t>
            </a:r>
          </a:p>
          <a:p>
            <a:endParaRPr lang="en-US" dirty="0" smtClean="0"/>
          </a:p>
          <a:p>
            <a:r>
              <a:rPr lang="en-US" sz="2000" b="1" dirty="0" smtClean="0"/>
              <a:t>Slums Rehabilitation and Resettlement:</a:t>
            </a:r>
          </a:p>
          <a:p>
            <a:endParaRPr lang="en-US" b="1" dirty="0" smtClean="0"/>
          </a:p>
          <a:p>
            <a:pPr marL="285750" indent="-285750">
              <a:buFont typeface="Arial" panose="020B0604020202020204" pitchFamily="34" charset="0"/>
              <a:buChar char="•"/>
            </a:pPr>
            <a:r>
              <a:rPr lang="en-US" dirty="0" smtClean="0"/>
              <a:t>At some later stage, program will expand to cover this segment.</a:t>
            </a:r>
          </a:p>
          <a:p>
            <a:endParaRPr lang="en-US" dirty="0"/>
          </a:p>
        </p:txBody>
      </p:sp>
      <p:sp>
        <p:nvSpPr>
          <p:cNvPr id="6" name="Footer Placeholder 3"/>
          <p:cNvSpPr>
            <a:spLocks noGrp="1"/>
          </p:cNvSpPr>
          <p:nvPr>
            <p:ph type="ftr" sz="quarter" idx="11"/>
          </p:nvPr>
        </p:nvSpPr>
        <p:spPr>
          <a:xfrm>
            <a:off x="3603008" y="6230203"/>
            <a:ext cx="5007591" cy="491273"/>
          </a:xfrm>
        </p:spPr>
        <p:txBody>
          <a:bodyPr/>
          <a:lstStyle/>
          <a:p>
            <a:pPr algn="ctr">
              <a:defRPr/>
            </a:pPr>
            <a:r>
              <a:rPr lang="en-US" sz="1050" dirty="0">
                <a:solidFill>
                  <a:srgbClr val="002060"/>
                </a:solidFill>
              </a:rPr>
              <a:t>By: Zaigham M. Rizvi</a:t>
            </a:r>
          </a:p>
          <a:p>
            <a:pPr algn="ctr">
              <a:defRPr/>
            </a:pPr>
            <a:r>
              <a:rPr lang="en-US" sz="1050" dirty="0">
                <a:solidFill>
                  <a:srgbClr val="002060"/>
                </a:solidFill>
              </a:rPr>
              <a:t>Chairman Housing Task Force</a:t>
            </a:r>
          </a:p>
          <a:p>
            <a:pPr algn="ctr">
              <a:defRPr/>
            </a:pPr>
            <a:endParaRPr lang="en-US" dirty="0">
              <a:solidFill>
                <a:srgbClr val="1F497D">
                  <a:shade val="90000"/>
                </a:srgbClr>
              </a:solidFill>
            </a:endParaRPr>
          </a:p>
        </p:txBody>
      </p:sp>
    </p:spTree>
    <p:extLst>
      <p:ext uri="{BB962C8B-B14F-4D97-AF65-F5344CB8AC3E}">
        <p14:creationId xmlns:p14="http://schemas.microsoft.com/office/powerpoint/2010/main" val="253048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03" y="699212"/>
            <a:ext cx="10972800" cy="820294"/>
          </a:xfrm>
        </p:spPr>
        <p:txBody>
          <a:bodyPr/>
          <a:lstStyle/>
          <a:p>
            <a:pPr algn="ctr"/>
            <a:r>
              <a:rPr lang="en-US" sz="2800" b="1" dirty="0"/>
              <a:t>Promising role </a:t>
            </a:r>
            <a:r>
              <a:rPr lang="en-US" sz="2800" b="1" dirty="0" smtClean="0"/>
              <a:t>of Academia </a:t>
            </a:r>
            <a:r>
              <a:rPr lang="en-US" sz="2800" b="1" dirty="0"/>
              <a:t>in research and </a:t>
            </a:r>
            <a:r>
              <a:rPr lang="en-US" sz="2800" b="1" dirty="0" smtClean="0"/>
              <a:t/>
            </a:r>
            <a:br>
              <a:rPr lang="en-US" sz="2800" b="1" dirty="0" smtClean="0"/>
            </a:br>
            <a:r>
              <a:rPr lang="en-US" sz="2800" b="1" dirty="0" smtClean="0"/>
              <a:t>advisory </a:t>
            </a:r>
            <a:r>
              <a:rPr lang="en-US" sz="2800" b="1" dirty="0"/>
              <a:t>on Construction Materials, Construction </a:t>
            </a:r>
            <a:r>
              <a:rPr lang="en-US" sz="2800" b="1" dirty="0" smtClean="0"/>
              <a:t>Technologies</a:t>
            </a:r>
            <a:endParaRPr lang="en-US" sz="2800" b="1" dirty="0"/>
          </a:p>
        </p:txBody>
      </p:sp>
      <p:sp>
        <p:nvSpPr>
          <p:cNvPr id="3" name="Content Placeholder 2"/>
          <p:cNvSpPr>
            <a:spLocks noGrp="1"/>
          </p:cNvSpPr>
          <p:nvPr>
            <p:ph idx="1"/>
          </p:nvPr>
        </p:nvSpPr>
        <p:spPr>
          <a:xfrm>
            <a:off x="609600" y="1555531"/>
            <a:ext cx="10972800" cy="4962630"/>
          </a:xfrm>
        </p:spPr>
        <p:txBody>
          <a:bodyPr/>
          <a:lstStyle/>
          <a:p>
            <a:pPr marL="0" indent="0">
              <a:buNone/>
            </a:pPr>
            <a:r>
              <a:rPr lang="en-US" sz="1400" dirty="0" smtClean="0"/>
              <a:t>In Pakistan there is a big gap between academia and the field practitioners, while globally Academia is the primary source and driver for technological innovations. We have taken an initiative to bridge this gap by establishing housing research and advisory centers at different universities. </a:t>
            </a:r>
          </a:p>
          <a:p>
            <a:pPr marL="0" indent="0">
              <a:buNone/>
            </a:pPr>
            <a:endParaRPr lang="en-US" sz="1400" dirty="0" smtClean="0"/>
          </a:p>
          <a:p>
            <a:r>
              <a:rPr lang="en-US" sz="1400" b="1" dirty="0" smtClean="0"/>
              <a:t>NEDUET Karachi</a:t>
            </a:r>
            <a:r>
              <a:rPr lang="en-US" sz="1400" dirty="0" smtClean="0"/>
              <a:t>: Center for Affordable Housing and Sustainable Development- NEDUET Karachi</a:t>
            </a:r>
          </a:p>
          <a:p>
            <a:r>
              <a:rPr lang="en-US" sz="1400" b="1" dirty="0" smtClean="0"/>
              <a:t>UMT-Lahore: </a:t>
            </a:r>
            <a:r>
              <a:rPr lang="en-US" sz="1400" dirty="0" smtClean="0"/>
              <a:t>Housing Research Center-University of Management &amp; Technology Lahore </a:t>
            </a:r>
          </a:p>
          <a:p>
            <a:r>
              <a:rPr lang="en-US" sz="1400" b="1" dirty="0" smtClean="0"/>
              <a:t>UET Lahore</a:t>
            </a:r>
            <a:r>
              <a:rPr lang="en-US" sz="1400" dirty="0" smtClean="0"/>
              <a:t>: Housing Research and Advisory Center-UET Lahore </a:t>
            </a:r>
          </a:p>
          <a:p>
            <a:r>
              <a:rPr lang="en-US" sz="1400" b="1" dirty="0" smtClean="0"/>
              <a:t>UET-Peshawar</a:t>
            </a:r>
            <a:r>
              <a:rPr lang="en-US" sz="1400" dirty="0" smtClean="0"/>
              <a:t>: UETP is doing a great job in development of low cost construction materials and disaster resilient housing</a:t>
            </a:r>
          </a:p>
          <a:p>
            <a:endParaRPr lang="en-US" sz="1400" dirty="0"/>
          </a:p>
          <a:p>
            <a:pPr marL="0" indent="0">
              <a:buNone/>
            </a:pPr>
            <a:r>
              <a:rPr lang="en-US" sz="1400" b="1" dirty="0"/>
              <a:t>These universities have Departments </a:t>
            </a:r>
            <a:r>
              <a:rPr lang="en-US" sz="1400" b="1" dirty="0" smtClean="0"/>
              <a:t>of </a:t>
            </a:r>
            <a:r>
              <a:rPr lang="en-US" sz="1400" b="1" dirty="0"/>
              <a:t>Civil </a:t>
            </a:r>
            <a:r>
              <a:rPr lang="en-US" sz="1400" b="1" dirty="0" smtClean="0"/>
              <a:t>Eng., Architecture </a:t>
            </a:r>
            <a:r>
              <a:rPr lang="en-US" sz="1400" b="1" dirty="0"/>
              <a:t>and </a:t>
            </a:r>
            <a:r>
              <a:rPr lang="en-US" sz="1400" b="1" dirty="0" smtClean="0"/>
              <a:t>Town </a:t>
            </a:r>
            <a:r>
              <a:rPr lang="en-US" sz="1400" b="1" dirty="0"/>
              <a:t>Planning, staffed by PhDs, </a:t>
            </a:r>
            <a:r>
              <a:rPr lang="en-US" sz="1400" b="1" dirty="0" smtClean="0"/>
              <a:t>and </a:t>
            </a:r>
            <a:r>
              <a:rPr lang="en-US" sz="1400" b="1" dirty="0"/>
              <a:t>a large number of </a:t>
            </a:r>
            <a:r>
              <a:rPr lang="en-US" sz="1400" b="1" dirty="0" smtClean="0"/>
              <a:t>students. </a:t>
            </a:r>
            <a:r>
              <a:rPr lang="en-US" sz="1400" b="1" dirty="0"/>
              <a:t>The students are already </a:t>
            </a:r>
            <a:r>
              <a:rPr lang="en-US" sz="1400" b="1" dirty="0" smtClean="0"/>
              <a:t>being </a:t>
            </a:r>
            <a:r>
              <a:rPr lang="en-US" sz="1400" b="1" dirty="0"/>
              <a:t>given Research Thesis on related areas on Naya Pakistan Housing </a:t>
            </a:r>
            <a:r>
              <a:rPr lang="en-US" sz="1400" b="1" dirty="0" smtClean="0"/>
              <a:t>Programme. Some of these topics are:</a:t>
            </a:r>
          </a:p>
          <a:p>
            <a:r>
              <a:rPr lang="en-US" sz="1400" dirty="0" smtClean="0"/>
              <a:t>Design of Rural Housing Program-UMT Lahore</a:t>
            </a:r>
          </a:p>
          <a:p>
            <a:r>
              <a:rPr lang="en-US" sz="1400" dirty="0" smtClean="0"/>
              <a:t>Low-Cost Construction Material - NEDUET Karachi</a:t>
            </a:r>
          </a:p>
          <a:p>
            <a:r>
              <a:rPr lang="en-US" sz="1400" dirty="0" smtClean="0"/>
              <a:t>Alternate design of low-cost housing and habitat – UET Lahore</a:t>
            </a:r>
          </a:p>
          <a:p>
            <a:r>
              <a:rPr lang="en-US" sz="1400" dirty="0" smtClean="0"/>
              <a:t>And more such areas will be added.</a:t>
            </a:r>
          </a:p>
          <a:p>
            <a:endParaRPr lang="en-US" sz="1400" dirty="0" smtClean="0"/>
          </a:p>
          <a:p>
            <a:pPr marL="0" indent="0">
              <a:buNone/>
            </a:pPr>
            <a:r>
              <a:rPr lang="en-US" sz="1400" b="1" dirty="0"/>
              <a:t>Youth Economic </a:t>
            </a:r>
            <a:r>
              <a:rPr lang="en-US" sz="1400" b="1" dirty="0" smtClean="0"/>
              <a:t>Empowerment</a:t>
            </a:r>
            <a:r>
              <a:rPr lang="en-US" sz="1400" dirty="0" smtClean="0"/>
              <a:t>: These students are routinely consulting their faculties and at times myself to improve quality of their work. They all are so excited being a part of reconstruction of </a:t>
            </a:r>
            <a:r>
              <a:rPr lang="en-US" sz="1400" dirty="0" err="1"/>
              <a:t>N</a:t>
            </a:r>
            <a:r>
              <a:rPr lang="en-US" sz="1400" dirty="0" err="1" smtClean="0"/>
              <a:t>aya</a:t>
            </a:r>
            <a:r>
              <a:rPr lang="en-US" sz="1400" dirty="0" smtClean="0"/>
              <a:t> Pakistan and their future. </a:t>
            </a:r>
            <a:endParaRPr lang="en-US" sz="1600" dirty="0"/>
          </a:p>
          <a:p>
            <a:pPr marL="0" indent="0">
              <a:buNone/>
            </a:pPr>
            <a:endParaRPr lang="en-US" sz="1600" dirty="0"/>
          </a:p>
        </p:txBody>
      </p:sp>
      <p:sp>
        <p:nvSpPr>
          <p:cNvPr id="4" name="Footer Placeholder 3"/>
          <p:cNvSpPr>
            <a:spLocks noGrp="1"/>
          </p:cNvSpPr>
          <p:nvPr>
            <p:ph type="ftr" sz="quarter" idx="11"/>
          </p:nvPr>
        </p:nvSpPr>
        <p:spPr>
          <a:xfrm>
            <a:off x="3592204" y="6377496"/>
            <a:ext cx="5007591" cy="491273"/>
          </a:xfrm>
        </p:spPr>
        <p:txBody>
          <a:bodyPr/>
          <a:lstStyle/>
          <a:p>
            <a:pPr>
              <a:defRPr/>
            </a:pPr>
            <a:r>
              <a:rPr lang="en-US" sz="1050" dirty="0">
                <a:solidFill>
                  <a:srgbClr val="002060"/>
                </a:solidFill>
              </a:rPr>
              <a:t>By: Zaigham M. Rizvi</a:t>
            </a:r>
          </a:p>
          <a:p>
            <a:pPr>
              <a:defRPr/>
            </a:pPr>
            <a:r>
              <a:rPr lang="en-US" sz="1050" dirty="0">
                <a:solidFill>
                  <a:srgbClr val="002060"/>
                </a:solidFill>
              </a:rPr>
              <a:t>Chairman Housing Task Force</a:t>
            </a:r>
          </a:p>
          <a:p>
            <a:pPr>
              <a:defRPr/>
            </a:pP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16</a:t>
            </a:fld>
            <a:endParaRPr lang="en-US" dirty="0">
              <a:solidFill>
                <a:srgbClr val="1F497D">
                  <a:shade val="90000"/>
                </a:srgbClr>
              </a:solidFill>
            </a:endParaRPr>
          </a:p>
        </p:txBody>
      </p:sp>
    </p:spTree>
    <p:extLst>
      <p:ext uri="{BB962C8B-B14F-4D97-AF65-F5344CB8AC3E}">
        <p14:creationId xmlns:p14="http://schemas.microsoft.com/office/powerpoint/2010/main" val="284700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049" y="1009729"/>
            <a:ext cx="10906836" cy="537096"/>
          </a:xfrm>
        </p:spPr>
        <p:txBody>
          <a:bodyPr/>
          <a:lstStyle/>
          <a:p>
            <a:pPr algn="ctr"/>
            <a:r>
              <a:rPr lang="en-US" sz="2800" b="1" dirty="0"/>
              <a:t>Housing Finance, Developer Finance Models and Fiscal Incentives</a:t>
            </a:r>
          </a:p>
        </p:txBody>
      </p:sp>
      <p:sp>
        <p:nvSpPr>
          <p:cNvPr id="3" name="Content Placeholder 2"/>
          <p:cNvSpPr>
            <a:spLocks noGrp="1"/>
          </p:cNvSpPr>
          <p:nvPr>
            <p:ph idx="1"/>
          </p:nvPr>
        </p:nvSpPr>
        <p:spPr>
          <a:xfrm>
            <a:off x="609600" y="1330658"/>
            <a:ext cx="10972800" cy="4993944"/>
          </a:xfrm>
        </p:spPr>
        <p:txBody>
          <a:bodyPr/>
          <a:lstStyle/>
          <a:p>
            <a:endParaRPr lang="en-US" sz="1600" b="1" dirty="0" smtClean="0"/>
          </a:p>
          <a:p>
            <a:r>
              <a:rPr lang="en-US" sz="1600" b="1" dirty="0" smtClean="0"/>
              <a:t>Regulatory </a:t>
            </a:r>
            <a:r>
              <a:rPr lang="en-US" sz="1600" b="1" dirty="0"/>
              <a:t>Incentives to Banks/SHFIs: </a:t>
            </a:r>
            <a:r>
              <a:rPr lang="en-US" sz="1600" dirty="0" smtClean="0"/>
              <a:t>State </a:t>
            </a:r>
            <a:r>
              <a:rPr lang="en-US" sz="1600" dirty="0"/>
              <a:t>Bank of Pakistan has already finalized the regulatory incentives for Banks/DFIs to encourage low-cost housing finance in the country. Besides, SBP has also developed a refinance scheme </a:t>
            </a:r>
            <a:r>
              <a:rPr lang="en-US" sz="1600" dirty="0" smtClean="0"/>
              <a:t>for low </a:t>
            </a:r>
            <a:r>
              <a:rPr lang="en-US" sz="1600" dirty="0"/>
              <a:t>cost housing for special </a:t>
            </a:r>
            <a:r>
              <a:rPr lang="en-US" sz="1600" dirty="0" smtClean="0"/>
              <a:t>segments.</a:t>
            </a:r>
          </a:p>
          <a:p>
            <a:r>
              <a:rPr lang="en-US" sz="1600" b="1" dirty="0" smtClean="0"/>
              <a:t>Housing Finance and Builder Finance Models: </a:t>
            </a:r>
            <a:r>
              <a:rPr lang="en-US" sz="1600" dirty="0" smtClean="0"/>
              <a:t>SBP </a:t>
            </a:r>
            <a:r>
              <a:rPr lang="en-US" sz="1600" dirty="0"/>
              <a:t>has also been extending its support to </a:t>
            </a:r>
            <a:r>
              <a:rPr lang="en-US" sz="1600" dirty="0" smtClean="0"/>
              <a:t>Housing </a:t>
            </a:r>
            <a:r>
              <a:rPr lang="en-US" sz="1600" dirty="0"/>
              <a:t>Task Force and its </a:t>
            </a:r>
            <a:r>
              <a:rPr lang="en-US" sz="1600" dirty="0" smtClean="0"/>
              <a:t>Working </a:t>
            </a:r>
            <a:r>
              <a:rPr lang="en-US" sz="1600" dirty="0"/>
              <a:t>G</a:t>
            </a:r>
            <a:r>
              <a:rPr lang="en-US" sz="1600" dirty="0" smtClean="0"/>
              <a:t>roup on Finance </a:t>
            </a:r>
            <a:r>
              <a:rPr lang="en-US" sz="1600" dirty="0"/>
              <a:t>for developing the financing models for homeowners and builders under </a:t>
            </a:r>
            <a:r>
              <a:rPr lang="en-US" sz="1600" dirty="0" err="1"/>
              <a:t>Naya</a:t>
            </a:r>
            <a:r>
              <a:rPr lang="en-US" sz="1600" dirty="0"/>
              <a:t> Pakistan Housing Program (NPHP). The Task Force in consultation with SBP, is in advance stage of finalizing NPHP’s financing </a:t>
            </a:r>
            <a:r>
              <a:rPr lang="en-US" sz="1600" dirty="0" smtClean="0"/>
              <a:t>models. </a:t>
            </a:r>
          </a:p>
          <a:p>
            <a:r>
              <a:rPr lang="en-US" sz="1600" b="1" dirty="0" smtClean="0"/>
              <a:t>Long-Term Funding</a:t>
            </a:r>
            <a:r>
              <a:rPr lang="en-US" sz="1600" dirty="0" smtClean="0"/>
              <a:t>: SBP has worked out its long term funds availability plan over the next 5 years to ensure availability of funds.</a:t>
            </a:r>
          </a:p>
          <a:p>
            <a:r>
              <a:rPr lang="en-US" sz="1600" dirty="0" smtClean="0"/>
              <a:t>Finance Ministry has, in principle, approved some fiscal incentives for promotion of low cost housing and housing finance. Announcement is expected in January.</a:t>
            </a:r>
          </a:p>
          <a:p>
            <a:r>
              <a:rPr lang="en-US" sz="1600" b="1" dirty="0" smtClean="0"/>
              <a:t>Announcement: </a:t>
            </a:r>
            <a:r>
              <a:rPr lang="en-US" sz="1600" dirty="0" smtClean="0"/>
              <a:t>As </a:t>
            </a:r>
            <a:r>
              <a:rPr lang="en-US" sz="1600" dirty="0"/>
              <a:t>regards announcements of regulatory </a:t>
            </a:r>
            <a:r>
              <a:rPr lang="en-US" sz="1600" dirty="0" smtClean="0"/>
              <a:t>and financial incentives as well as </a:t>
            </a:r>
            <a:r>
              <a:rPr lang="en-US" sz="1600" dirty="0"/>
              <a:t>refinance scheme, </a:t>
            </a:r>
            <a:r>
              <a:rPr lang="en-US" sz="1600" dirty="0" smtClean="0"/>
              <a:t>SBP has requested for a </a:t>
            </a:r>
            <a:r>
              <a:rPr lang="en-US" sz="1600" dirty="0"/>
              <a:t>suitable date and time of availability of honorable Prime Minister / Finance Minister so that the launching ceremony </a:t>
            </a:r>
            <a:r>
              <a:rPr lang="en-US" sz="1600" dirty="0" smtClean="0"/>
              <a:t>for these incentives be </a:t>
            </a:r>
            <a:r>
              <a:rPr lang="en-US" sz="1600" dirty="0"/>
              <a:t>planned accordingly</a:t>
            </a:r>
            <a:endParaRPr lang="en-US" sz="1600" b="1" dirty="0" smtClean="0"/>
          </a:p>
          <a:p>
            <a:endParaRPr lang="en-US" sz="1600" b="1" dirty="0"/>
          </a:p>
          <a:p>
            <a:pPr marL="393700" lvl="1" indent="0" algn="ctr">
              <a:buNone/>
            </a:pPr>
            <a:r>
              <a:rPr lang="en-US" sz="1400" b="1" dirty="0" smtClean="0"/>
              <a:t>Time Line: Jan 15,2019</a:t>
            </a:r>
          </a:p>
          <a:p>
            <a:endParaRPr lang="en-US" sz="1600" dirty="0" smtClean="0"/>
          </a:p>
          <a:p>
            <a:endParaRPr lang="en-US" sz="1600" dirty="0" smtClean="0"/>
          </a:p>
          <a:p>
            <a:endParaRPr lang="en-US" sz="1600" dirty="0" smtClean="0"/>
          </a:p>
          <a:p>
            <a:endParaRPr lang="en-US" sz="1600" dirty="0" smtClean="0"/>
          </a:p>
          <a:p>
            <a:endParaRPr lang="en-US" sz="1600" dirty="0"/>
          </a:p>
        </p:txBody>
      </p:sp>
      <p:sp>
        <p:nvSpPr>
          <p:cNvPr id="4" name="Footer Placeholder 3"/>
          <p:cNvSpPr>
            <a:spLocks noGrp="1"/>
          </p:cNvSpPr>
          <p:nvPr>
            <p:ph type="ftr" sz="quarter" idx="11"/>
          </p:nvPr>
        </p:nvSpPr>
        <p:spPr/>
        <p:txBody>
          <a:bodyPr/>
          <a:lstStyle/>
          <a:p>
            <a:pPr>
              <a:defRPr/>
            </a:pP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17</a:t>
            </a:fld>
            <a:endParaRPr lang="en-US" dirty="0">
              <a:solidFill>
                <a:srgbClr val="1F497D">
                  <a:shade val="90000"/>
                </a:srgbClr>
              </a:solidFill>
            </a:endParaRPr>
          </a:p>
        </p:txBody>
      </p:sp>
      <p:sp>
        <p:nvSpPr>
          <p:cNvPr id="6" name="Footer Placeholder 3"/>
          <p:cNvSpPr txBox="1">
            <a:spLocks/>
          </p:cNvSpPr>
          <p:nvPr/>
        </p:nvSpPr>
        <p:spPr>
          <a:xfrm>
            <a:off x="3603009" y="6299904"/>
            <a:ext cx="5007591" cy="491273"/>
          </a:xfrm>
          <a:prstGeom prst="rect">
            <a:avLst/>
          </a:prstGeom>
        </p:spPr>
        <p:txBody>
          <a:bodyPr vert="horz" lIns="0" tIns="0" rIns="0" bIns="0" anchor="b"/>
          <a:lstStyle>
            <a:defPPr>
              <a:defRPr lang="en-US"/>
            </a:defPPr>
            <a:lvl1pPr marL="0" algn="ctr" defTabSz="914400" rtl="0" eaLnBrk="1" latinLnBrk="0" hangingPunct="1">
              <a:defRPr kumimoji="0" sz="1200" kern="1200">
                <a:solidFill>
                  <a:schemeClr val="tx2">
                    <a:shade val="9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dirty="0" smtClean="0">
                <a:solidFill>
                  <a:srgbClr val="002060"/>
                </a:solidFill>
              </a:rPr>
              <a:t>By: Zaigham M. Rizvi</a:t>
            </a:r>
          </a:p>
          <a:p>
            <a:pPr>
              <a:defRPr/>
            </a:pPr>
            <a:r>
              <a:rPr lang="en-US" sz="1050" dirty="0" smtClean="0">
                <a:solidFill>
                  <a:srgbClr val="002060"/>
                </a:solidFill>
              </a:rPr>
              <a:t>Chairman Housing Task Force</a:t>
            </a:r>
          </a:p>
          <a:p>
            <a:pPr>
              <a:defRPr/>
            </a:pPr>
            <a:endParaRPr lang="en-US" dirty="0">
              <a:solidFill>
                <a:srgbClr val="1F497D">
                  <a:shade val="90000"/>
                </a:srgbClr>
              </a:solidFill>
            </a:endParaRPr>
          </a:p>
        </p:txBody>
      </p:sp>
    </p:spTree>
    <p:extLst>
      <p:ext uri="{BB962C8B-B14F-4D97-AF65-F5344CB8AC3E}">
        <p14:creationId xmlns:p14="http://schemas.microsoft.com/office/powerpoint/2010/main" val="297472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567240"/>
            <a:ext cx="10972800" cy="578040"/>
          </a:xfrm>
        </p:spPr>
        <p:txBody>
          <a:bodyPr/>
          <a:lstStyle/>
          <a:p>
            <a:pPr algn="ctr"/>
            <a:r>
              <a:rPr lang="en-US" sz="2800" b="1" dirty="0"/>
              <a:t>Sponsor a Shelter Foundation</a:t>
            </a:r>
            <a:r>
              <a:rPr lang="en-US" sz="1600" dirty="0" smtClean="0"/>
              <a:t>:</a:t>
            </a:r>
            <a:endParaRPr lang="en-US" sz="1600" dirty="0"/>
          </a:p>
        </p:txBody>
      </p:sp>
      <p:sp>
        <p:nvSpPr>
          <p:cNvPr id="3" name="Content Placeholder 2"/>
          <p:cNvSpPr>
            <a:spLocks noGrp="1"/>
          </p:cNvSpPr>
          <p:nvPr>
            <p:ph idx="1"/>
          </p:nvPr>
        </p:nvSpPr>
        <p:spPr>
          <a:xfrm>
            <a:off x="609600" y="1130998"/>
            <a:ext cx="10972800" cy="4871114"/>
          </a:xfrm>
        </p:spPr>
        <p:txBody>
          <a:bodyPr/>
          <a:lstStyle/>
          <a:p>
            <a:r>
              <a:rPr lang="en-US" sz="1600" dirty="0" smtClean="0"/>
              <a:t>A Web-based </a:t>
            </a:r>
            <a:r>
              <a:rPr lang="en-US" sz="1600" dirty="0"/>
              <a:t>platform </a:t>
            </a:r>
            <a:r>
              <a:rPr lang="en-US" sz="1600" dirty="0" smtClean="0"/>
              <a:t>is </a:t>
            </a:r>
            <a:r>
              <a:rPr lang="en-US" sz="1600" dirty="0"/>
              <a:t>being </a:t>
            </a:r>
            <a:r>
              <a:rPr lang="en-US" sz="1600" dirty="0" smtClean="0"/>
              <a:t>developed to provide financial assistance to needy and poor segments for their economic empowerment for buying a house beyond their means.</a:t>
            </a:r>
          </a:p>
          <a:p>
            <a:r>
              <a:rPr lang="en-US" sz="1600" dirty="0" smtClean="0"/>
              <a:t>Platform will be called “Sponsor a Shelter Foundation” and will work under the management of Housing Authority. </a:t>
            </a:r>
          </a:p>
          <a:p>
            <a:r>
              <a:rPr lang="en-US" sz="1600" dirty="0" smtClean="0"/>
              <a:t>Such a financial support may come from wealthy people, willing to assist shelterless poor in the following forms:</a:t>
            </a:r>
          </a:p>
          <a:p>
            <a:pPr lvl="1">
              <a:buFont typeface="Arial" panose="020B0604020202020204" pitchFamily="34" charset="0"/>
              <a:buChar char="•"/>
            </a:pPr>
            <a:r>
              <a:rPr lang="en-US" sz="1600" b="1" dirty="0" smtClean="0"/>
              <a:t>Upfront Cost Support</a:t>
            </a:r>
            <a:r>
              <a:rPr lang="en-US" sz="1600" dirty="0" smtClean="0"/>
              <a:t>: A donor may assist a poor by meeting a part of the upfront cost, so that the balance amount through bank loan is within his repayment capacity.</a:t>
            </a:r>
          </a:p>
          <a:p>
            <a:pPr lvl="1">
              <a:buFont typeface="Arial" panose="020B0604020202020204" pitchFamily="34" charset="0"/>
              <a:buChar char="•"/>
            </a:pPr>
            <a:r>
              <a:rPr lang="en-US" sz="1600" b="1" dirty="0" smtClean="0"/>
              <a:t>Support in monthly loan installments</a:t>
            </a:r>
            <a:r>
              <a:rPr lang="en-US" sz="1600" dirty="0" smtClean="0"/>
              <a:t>: A donor may come forward and pledge a part of the regular housing installment for a certain period, such that the remaining loan installments get within the repayment eligibility of the client. </a:t>
            </a:r>
          </a:p>
          <a:p>
            <a:pPr marL="0" indent="0">
              <a:buNone/>
            </a:pPr>
            <a:r>
              <a:rPr lang="en-US" sz="1600" dirty="0"/>
              <a:t>T</a:t>
            </a:r>
            <a:r>
              <a:rPr lang="en-US" sz="1600" dirty="0" smtClean="0"/>
              <a:t>he </a:t>
            </a:r>
            <a:r>
              <a:rPr lang="en-US" sz="1600" b="1" dirty="0" smtClean="0"/>
              <a:t>poor seeking financial assistance </a:t>
            </a:r>
            <a:r>
              <a:rPr lang="en-US" sz="1600" dirty="0" smtClean="0"/>
              <a:t>will place their request for financial assistance on the website through the office of HA. For low-income housing, the amounts of donations needed may be in the range of </a:t>
            </a:r>
            <a:r>
              <a:rPr lang="en-US" sz="1600" dirty="0" err="1" smtClean="0"/>
              <a:t>Rs</a:t>
            </a:r>
            <a:r>
              <a:rPr lang="en-US" sz="1600" dirty="0" smtClean="0"/>
              <a:t> 5-10-15 lacs/client. A donor may split his donation to more than one low-income clients for housing.</a:t>
            </a:r>
          </a:p>
          <a:p>
            <a:pPr marL="0" indent="0">
              <a:buNone/>
            </a:pPr>
            <a:endParaRPr lang="en-US" sz="1600" dirty="0"/>
          </a:p>
          <a:p>
            <a:pPr marL="0" indent="0">
              <a:buNone/>
            </a:pPr>
            <a:r>
              <a:rPr lang="en-US" sz="1600" dirty="0" smtClean="0"/>
              <a:t>The </a:t>
            </a:r>
            <a:r>
              <a:rPr lang="en-US" sz="1600" b="1" dirty="0" smtClean="0"/>
              <a:t>potential donors </a:t>
            </a:r>
            <a:r>
              <a:rPr lang="en-US" sz="1600" dirty="0" smtClean="0"/>
              <a:t>will be invited to visit the website and pledge their donations on case to case basis. </a:t>
            </a:r>
          </a:p>
          <a:p>
            <a:pPr lvl="1"/>
            <a:r>
              <a:rPr lang="en-US" sz="1600" dirty="0" smtClean="0"/>
              <a:t>An initial survey on this has received very encouraging response from the potential donors, due to the believe  that, providing a house to needy and poor in this world, will bless them a house in Jannat.</a:t>
            </a:r>
          </a:p>
          <a:p>
            <a:pPr lvl="1"/>
            <a:r>
              <a:rPr lang="en-US" sz="1600" dirty="0" smtClean="0"/>
              <a:t>If one percent of the Pakistanis, who are elites of the elites, i.e., two million people come forward, the program will get support for 20 lacs housing units. The Program will ensure that donation will positively go for providing house while respecting the honor of the client.</a:t>
            </a:r>
          </a:p>
          <a:p>
            <a:pPr lvl="1">
              <a:spcBef>
                <a:spcPts val="0"/>
              </a:spcBef>
            </a:pPr>
            <a:r>
              <a:rPr lang="en-US" sz="1600" dirty="0" smtClean="0">
                <a:solidFill>
                  <a:srgbClr val="FF0000"/>
                </a:solidFill>
              </a:rPr>
              <a:t>The donors will have all the mechanisms in their hands to ensure that, their donations have been used rightly. </a:t>
            </a:r>
            <a:endParaRPr lang="en-US" sz="1600" dirty="0" smtClean="0"/>
          </a:p>
          <a:p>
            <a:pPr marL="0" indent="0">
              <a:buNone/>
            </a:pPr>
            <a:r>
              <a:rPr lang="en-US" sz="1600" dirty="0"/>
              <a:t/>
            </a:r>
            <a:br>
              <a:rPr lang="en-US" sz="1600" dirty="0"/>
            </a:br>
            <a:endParaRPr lang="en-US" sz="1600" dirty="0"/>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18</a:t>
            </a:fld>
            <a:endParaRPr lang="en-US" dirty="0">
              <a:solidFill>
                <a:srgbClr val="1F497D">
                  <a:shade val="90000"/>
                </a:srgbClr>
              </a:solidFill>
            </a:endParaRPr>
          </a:p>
        </p:txBody>
      </p:sp>
      <p:sp>
        <p:nvSpPr>
          <p:cNvPr id="6" name="Footer Placeholder 3"/>
          <p:cNvSpPr>
            <a:spLocks noGrp="1"/>
          </p:cNvSpPr>
          <p:nvPr>
            <p:ph type="ftr" sz="quarter" idx="11"/>
          </p:nvPr>
        </p:nvSpPr>
        <p:spPr>
          <a:xfrm>
            <a:off x="3598554" y="6482467"/>
            <a:ext cx="5007591" cy="491273"/>
          </a:xfrm>
        </p:spPr>
        <p:txBody>
          <a:bodyPr/>
          <a:lstStyle/>
          <a:p>
            <a:pPr>
              <a:defRPr/>
            </a:pPr>
            <a:r>
              <a:rPr lang="en-US" sz="1050" dirty="0">
                <a:solidFill>
                  <a:srgbClr val="002060"/>
                </a:solidFill>
              </a:rPr>
              <a:t>By: Zaigham M. Rizvi</a:t>
            </a:r>
          </a:p>
          <a:p>
            <a:pPr>
              <a:defRPr/>
            </a:pPr>
            <a:r>
              <a:rPr lang="en-US" sz="1050" dirty="0">
                <a:solidFill>
                  <a:srgbClr val="002060"/>
                </a:solidFill>
              </a:rPr>
              <a:t>Chairman Housing Task Force</a:t>
            </a:r>
          </a:p>
          <a:p>
            <a:pPr>
              <a:defRPr/>
            </a:pPr>
            <a:endParaRPr lang="en-US" dirty="0">
              <a:solidFill>
                <a:srgbClr val="1F497D">
                  <a:shade val="90000"/>
                </a:srgbClr>
              </a:solidFill>
            </a:endParaRPr>
          </a:p>
        </p:txBody>
      </p:sp>
    </p:spTree>
    <p:extLst>
      <p:ext uri="{BB962C8B-B14F-4D97-AF65-F5344CB8AC3E}">
        <p14:creationId xmlns:p14="http://schemas.microsoft.com/office/powerpoint/2010/main" val="3477225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8786"/>
            <a:ext cx="10972800" cy="480809"/>
          </a:xfrm>
        </p:spPr>
        <p:txBody>
          <a:bodyPr/>
          <a:lstStyle/>
          <a:p>
            <a:pPr algn="ctr"/>
            <a:r>
              <a:rPr lang="en-US" sz="3200" b="1" dirty="0" smtClean="0"/>
              <a:t>Other initiatives</a:t>
            </a:r>
            <a:endParaRPr lang="en-US" sz="3200" b="1" dirty="0"/>
          </a:p>
        </p:txBody>
      </p:sp>
      <p:sp>
        <p:nvSpPr>
          <p:cNvPr id="3" name="Content Placeholder 2"/>
          <p:cNvSpPr>
            <a:spLocks noGrp="1"/>
          </p:cNvSpPr>
          <p:nvPr>
            <p:ph idx="1"/>
          </p:nvPr>
        </p:nvSpPr>
        <p:spPr>
          <a:xfrm>
            <a:off x="651642" y="1323519"/>
            <a:ext cx="10972800" cy="4940647"/>
          </a:xfrm>
        </p:spPr>
        <p:txBody>
          <a:bodyPr/>
          <a:lstStyle/>
          <a:p>
            <a:pPr>
              <a:spcBef>
                <a:spcPts val="0"/>
              </a:spcBef>
              <a:spcAft>
                <a:spcPts val="1200"/>
              </a:spcAft>
            </a:pPr>
            <a:r>
              <a:rPr lang="en-US" sz="2400" dirty="0" smtClean="0"/>
              <a:t>Land Bank Information Repository…Google Pin location on the map</a:t>
            </a:r>
          </a:p>
          <a:p>
            <a:pPr>
              <a:spcBef>
                <a:spcPts val="0"/>
              </a:spcBef>
              <a:spcAft>
                <a:spcPts val="1200"/>
              </a:spcAft>
            </a:pPr>
            <a:r>
              <a:rPr lang="en-US" sz="2400" dirty="0" smtClean="0"/>
              <a:t>Promising Interest of Foreign Developers/Investors for manufacturing Stage Production of Housing</a:t>
            </a:r>
          </a:p>
          <a:p>
            <a:pPr>
              <a:spcBef>
                <a:spcPts val="0"/>
              </a:spcBef>
              <a:spcAft>
                <a:spcPts val="1200"/>
              </a:spcAft>
            </a:pPr>
            <a:r>
              <a:rPr lang="en-US" sz="2400" dirty="0"/>
              <a:t>Reception Desk and Facilitation Center at </a:t>
            </a:r>
            <a:r>
              <a:rPr lang="en-US" sz="2400" dirty="0" smtClean="0"/>
              <a:t>Beard </a:t>
            </a:r>
            <a:r>
              <a:rPr lang="en-US" sz="2400" dirty="0"/>
              <a:t>of </a:t>
            </a:r>
            <a:r>
              <a:rPr lang="en-US" sz="2400" dirty="0" smtClean="0"/>
              <a:t>Investment (</a:t>
            </a:r>
            <a:r>
              <a:rPr lang="en-US" sz="2400" dirty="0" err="1" smtClean="0"/>
              <a:t>BoI</a:t>
            </a:r>
            <a:r>
              <a:rPr lang="en-US" sz="2400" dirty="0"/>
              <a:t>)</a:t>
            </a:r>
            <a:r>
              <a:rPr lang="en-US" sz="2400" dirty="0" smtClean="0"/>
              <a:t> </a:t>
            </a:r>
            <a:r>
              <a:rPr lang="en-US" sz="2400" dirty="0"/>
              <a:t>for Foreign Developers/Investors in housing</a:t>
            </a:r>
          </a:p>
          <a:p>
            <a:pPr>
              <a:spcBef>
                <a:spcPts val="0"/>
              </a:spcBef>
              <a:spcAft>
                <a:spcPts val="1200"/>
              </a:spcAft>
            </a:pPr>
            <a:r>
              <a:rPr lang="en-US" sz="2400" dirty="0" smtClean="0"/>
              <a:t>Backward integration with Industry for large scale production of construction materials, like Cement, Steel, Doors/Windows, Sanitary Wares, Cables etc</a:t>
            </a:r>
          </a:p>
          <a:p>
            <a:pPr>
              <a:spcBef>
                <a:spcPts val="0"/>
              </a:spcBef>
              <a:spcAft>
                <a:spcPts val="1200"/>
              </a:spcAft>
            </a:pPr>
            <a:r>
              <a:rPr lang="en-US" sz="2400" dirty="0" smtClean="0"/>
              <a:t>Standardization of sizes so as to facilitate large scale production and sale through recognized outlets….“Home Depot” Concept</a:t>
            </a:r>
          </a:p>
          <a:p>
            <a:pPr>
              <a:spcBef>
                <a:spcPts val="0"/>
              </a:spcBef>
              <a:spcAft>
                <a:spcPts val="1200"/>
              </a:spcAft>
            </a:pPr>
            <a:r>
              <a:rPr lang="en-US" sz="2400" dirty="0" smtClean="0"/>
              <a:t>Solar Power through retail options as well as Mini-Grids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1F497D">
                    <a:shade val="90000"/>
                  </a:srgbClr>
                </a:solidFill>
              </a:rPr>
              <a:t>Naya Pakistan Housing Programme by: Zaigham M. Rizvi</a:t>
            </a: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19</a:t>
            </a:fld>
            <a:endParaRPr lang="en-US" dirty="0">
              <a:solidFill>
                <a:srgbClr val="1F497D">
                  <a:shade val="90000"/>
                </a:srgbClr>
              </a:solidFill>
            </a:endParaRPr>
          </a:p>
        </p:txBody>
      </p:sp>
    </p:spTree>
    <p:extLst>
      <p:ext uri="{BB962C8B-B14F-4D97-AF65-F5344CB8AC3E}">
        <p14:creationId xmlns:p14="http://schemas.microsoft.com/office/powerpoint/2010/main" val="8606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26" y="723146"/>
            <a:ext cx="10913660" cy="881509"/>
          </a:xfrm>
        </p:spPr>
        <p:txBody>
          <a:bodyPr/>
          <a:lstStyle/>
          <a:p>
            <a:pPr algn="ctr"/>
            <a:r>
              <a:rPr lang="en-US" sz="2800" b="1" dirty="0" smtClean="0"/>
              <a:t>Food, Clothing and Shelter</a:t>
            </a:r>
            <a:br>
              <a:rPr lang="en-US" sz="2800" b="1" dirty="0" smtClean="0"/>
            </a:br>
            <a:r>
              <a:rPr lang="en-US" sz="2800" b="1" dirty="0" smtClean="0"/>
              <a:t>It is all a number game, more the </a:t>
            </a:r>
            <a:r>
              <a:rPr lang="en-US" sz="2800" b="1" dirty="0" smtClean="0"/>
              <a:t>problem </a:t>
            </a:r>
            <a:r>
              <a:rPr lang="en-US" sz="2800" b="1" dirty="0" smtClean="0"/>
              <a:t>more the need</a:t>
            </a:r>
            <a:endParaRPr lang="en-US" sz="2800" b="1" dirty="0"/>
          </a:p>
        </p:txBody>
      </p:sp>
      <p:sp>
        <p:nvSpPr>
          <p:cNvPr id="4" name="Footer Placeholder 3"/>
          <p:cNvSpPr>
            <a:spLocks noGrp="1"/>
          </p:cNvSpPr>
          <p:nvPr>
            <p:ph type="ftr" sz="quarter" idx="11"/>
          </p:nvPr>
        </p:nvSpPr>
        <p:spPr/>
        <p:txBody>
          <a:bodyPr/>
          <a:lstStyle/>
          <a:p>
            <a:pPr>
              <a:defRPr/>
            </a:pPr>
            <a:r>
              <a:rPr lang="en-US" smtClean="0">
                <a:solidFill>
                  <a:srgbClr val="1F497D">
                    <a:shade val="90000"/>
                  </a:srgbClr>
                </a:solidFill>
              </a:rPr>
              <a:t>Naya Pakistan Housing Programme by: Zaigham M. Rizvi</a:t>
            </a: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2</a:t>
            </a:fld>
            <a:endParaRPr lang="en-US" dirty="0">
              <a:solidFill>
                <a:srgbClr val="1F497D">
                  <a:shade val="90000"/>
                </a:srgbClr>
              </a:solidFill>
            </a:endParaRPr>
          </a:p>
        </p:txBody>
      </p:sp>
      <p:sp>
        <p:nvSpPr>
          <p:cNvPr id="6" name="Rectangle 5"/>
          <p:cNvSpPr/>
          <p:nvPr/>
        </p:nvSpPr>
        <p:spPr>
          <a:xfrm>
            <a:off x="668740" y="1604655"/>
            <a:ext cx="11232108" cy="4469429"/>
          </a:xfrm>
          <a:prstGeom prst="rect">
            <a:avLst/>
          </a:prstGeom>
        </p:spPr>
        <p:txBody>
          <a:bodyPr wrap="square">
            <a:spAutoFit/>
          </a:bodyPr>
          <a:lstStyle/>
          <a:p>
            <a:pPr>
              <a:lnSpc>
                <a:spcPct val="107000"/>
              </a:lnSpc>
              <a:spcAft>
                <a:spcPts val="800"/>
              </a:spcAft>
            </a:pPr>
            <a:endParaRPr lang="en-US" dirty="0" smtClean="0"/>
          </a:p>
          <a:p>
            <a:pPr marL="285750" indent="-285750">
              <a:lnSpc>
                <a:spcPct val="107000"/>
              </a:lnSpc>
              <a:spcAft>
                <a:spcPts val="800"/>
              </a:spcAft>
              <a:buFont typeface="Arial" panose="020B0604020202020204" pitchFamily="34" charset="0"/>
              <a:buChar char="•"/>
            </a:pPr>
            <a:r>
              <a:rPr lang="en-US" dirty="0" smtClean="0"/>
              <a:t>Fact </a:t>
            </a:r>
            <a:r>
              <a:rPr lang="en-US" dirty="0"/>
              <a:t>remains that land size remains the same for a country, while land needed for producing Food, Clothing and Shelter is always on the rise due to population growth. </a:t>
            </a:r>
            <a:endParaRPr lang="en-US" dirty="0" smtClean="0"/>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The </a:t>
            </a:r>
            <a:r>
              <a:rPr lang="en-US" dirty="0">
                <a:latin typeface="Calibri" panose="020F0502020204030204" pitchFamily="34" charset="0"/>
                <a:ea typeface="Calibri" panose="020F0502020204030204" pitchFamily="34" charset="0"/>
                <a:cs typeface="Arial" panose="020B0604020202020204" pitchFamily="34" charset="0"/>
              </a:rPr>
              <a:t>world population in 1900 was around 4 billion, and today it stands at 7.67 billion.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In </a:t>
            </a:r>
            <a:r>
              <a:rPr lang="en-US" dirty="0">
                <a:latin typeface="Calibri" panose="020F0502020204030204" pitchFamily="34" charset="0"/>
                <a:ea typeface="Calibri" panose="020F0502020204030204" pitchFamily="34" charset="0"/>
                <a:cs typeface="Arial" panose="020B0604020202020204" pitchFamily="34" charset="0"/>
              </a:rPr>
              <a:t>1970, the population of Pakistan was 58 </a:t>
            </a:r>
            <a:r>
              <a:rPr lang="en-US" dirty="0" err="1">
                <a:latin typeface="Calibri" panose="020F0502020204030204" pitchFamily="34" charset="0"/>
                <a:ea typeface="Calibri" panose="020F0502020204030204" pitchFamily="34" charset="0"/>
                <a:cs typeface="Arial" panose="020B0604020202020204" pitchFamily="34" charset="0"/>
              </a:rPr>
              <a:t>mn</a:t>
            </a:r>
            <a:r>
              <a:rPr lang="en-US" dirty="0">
                <a:latin typeface="Calibri" panose="020F0502020204030204" pitchFamily="34" charset="0"/>
                <a:ea typeface="Calibri" panose="020F0502020204030204" pitchFamily="34" charset="0"/>
                <a:cs typeface="Arial" panose="020B0604020202020204" pitchFamily="34" charset="0"/>
              </a:rPr>
              <a:t>, and by 2019 it is 2001 </a:t>
            </a:r>
            <a:r>
              <a:rPr lang="en-US" dirty="0" err="1">
                <a:latin typeface="Calibri" panose="020F0502020204030204" pitchFamily="34" charset="0"/>
                <a:ea typeface="Calibri" panose="020F0502020204030204" pitchFamily="34" charset="0"/>
                <a:cs typeface="Arial" panose="020B0604020202020204" pitchFamily="34" charset="0"/>
              </a:rPr>
              <a:t>mn</a:t>
            </a:r>
            <a:r>
              <a:rPr lang="en-US" dirty="0">
                <a:latin typeface="Calibri" panose="020F0502020204030204" pitchFamily="34" charset="0"/>
                <a:ea typeface="Calibri" panose="020F0502020204030204" pitchFamily="34" charset="0"/>
                <a:cs typeface="Arial" panose="020B060402020202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By </a:t>
            </a:r>
            <a:r>
              <a:rPr lang="en-US" dirty="0">
                <a:latin typeface="Calibri" panose="020F0502020204030204" pitchFamily="34" charset="0"/>
                <a:ea typeface="Calibri" panose="020F0502020204030204" pitchFamily="34" charset="0"/>
                <a:cs typeface="Arial" panose="020B0604020202020204" pitchFamily="34" charset="0"/>
              </a:rPr>
              <a:t>turn of the century it is projected at 375 </a:t>
            </a:r>
            <a:r>
              <a:rPr lang="en-US" dirty="0" err="1">
                <a:latin typeface="Calibri" panose="020F0502020204030204" pitchFamily="34" charset="0"/>
                <a:ea typeface="Calibri" panose="020F0502020204030204" pitchFamily="34" charset="0"/>
                <a:cs typeface="Arial" panose="020B0604020202020204" pitchFamily="34" charset="0"/>
              </a:rPr>
              <a:t>mn</a:t>
            </a:r>
            <a:r>
              <a:rPr lang="en-US" dirty="0">
                <a:latin typeface="Calibri" panose="020F0502020204030204" pitchFamily="34" charset="0"/>
                <a:ea typeface="Calibri" panose="020F0502020204030204" pitchFamily="34" charset="0"/>
                <a:cs typeface="Arial" panose="020B060402020202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The </a:t>
            </a:r>
            <a:r>
              <a:rPr lang="en-US" dirty="0">
                <a:latin typeface="Calibri" panose="020F0502020204030204" pitchFamily="34" charset="0"/>
                <a:ea typeface="Calibri" panose="020F0502020204030204" pitchFamily="34" charset="0"/>
                <a:cs typeface="Arial" panose="020B0604020202020204" pitchFamily="34" charset="0"/>
              </a:rPr>
              <a:t>land area of Pakistan remains the same at 882,000 </a:t>
            </a:r>
            <a:r>
              <a:rPr lang="en-US" dirty="0" err="1">
                <a:latin typeface="Calibri" panose="020F0502020204030204" pitchFamily="34" charset="0"/>
                <a:ea typeface="Calibri" panose="020F0502020204030204" pitchFamily="34" charset="0"/>
                <a:cs typeface="Arial" panose="020B0604020202020204" pitchFamily="34" charset="0"/>
              </a:rPr>
              <a:t>Sq</a:t>
            </a:r>
            <a:r>
              <a:rPr lang="en-US" dirty="0">
                <a:latin typeface="Calibri" panose="020F0502020204030204" pitchFamily="34" charset="0"/>
                <a:ea typeface="Calibri" panose="020F0502020204030204" pitchFamily="34" charset="0"/>
                <a:cs typeface="Arial" panose="020B0604020202020204" pitchFamily="34" charset="0"/>
              </a:rPr>
              <a:t> KM.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At </a:t>
            </a:r>
            <a:r>
              <a:rPr lang="en-US" dirty="0">
                <a:latin typeface="Calibri" panose="020F0502020204030204" pitchFamily="34" charset="0"/>
                <a:ea typeface="Calibri" panose="020F0502020204030204" pitchFamily="34" charset="0"/>
                <a:cs typeface="Arial" panose="020B0604020202020204" pitchFamily="34" charset="0"/>
              </a:rPr>
              <a:t>population at 58 </a:t>
            </a:r>
            <a:r>
              <a:rPr lang="en-US" dirty="0" err="1">
                <a:latin typeface="Calibri" panose="020F0502020204030204" pitchFamily="34" charset="0"/>
                <a:ea typeface="Calibri" panose="020F0502020204030204" pitchFamily="34" charset="0"/>
                <a:cs typeface="Arial" panose="020B0604020202020204" pitchFamily="34" charset="0"/>
              </a:rPr>
              <a:t>mn</a:t>
            </a:r>
            <a:r>
              <a:rPr lang="en-US" dirty="0">
                <a:latin typeface="Calibri" panose="020F0502020204030204" pitchFamily="34" charset="0"/>
                <a:ea typeface="Calibri" panose="020F0502020204030204" pitchFamily="34" charset="0"/>
                <a:cs typeface="Arial" panose="020B0604020202020204" pitchFamily="34" charset="0"/>
              </a:rPr>
              <a:t> in 1970, the density was 66 Persons/</a:t>
            </a:r>
            <a:r>
              <a:rPr lang="en-US" dirty="0" err="1">
                <a:latin typeface="Calibri" panose="020F0502020204030204" pitchFamily="34" charset="0"/>
                <a:ea typeface="Calibri" panose="020F0502020204030204" pitchFamily="34" charset="0"/>
                <a:cs typeface="Arial" panose="020B0604020202020204" pitchFamily="34" charset="0"/>
              </a:rPr>
              <a:t>Sq</a:t>
            </a:r>
            <a:r>
              <a:rPr lang="en-US" dirty="0">
                <a:latin typeface="Calibri" panose="020F0502020204030204" pitchFamily="34" charset="0"/>
                <a:ea typeface="Calibri" panose="020F0502020204030204" pitchFamily="34" charset="0"/>
                <a:cs typeface="Arial" panose="020B0604020202020204" pitchFamily="34" charset="0"/>
              </a:rPr>
              <a:t> KM.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Today </a:t>
            </a:r>
            <a:r>
              <a:rPr lang="en-US" dirty="0">
                <a:latin typeface="Calibri" panose="020F0502020204030204" pitchFamily="34" charset="0"/>
                <a:ea typeface="Calibri" panose="020F0502020204030204" pitchFamily="34" charset="0"/>
                <a:cs typeface="Arial" panose="020B0604020202020204" pitchFamily="34" charset="0"/>
              </a:rPr>
              <a:t>it is 227 Persons/</a:t>
            </a:r>
            <a:r>
              <a:rPr lang="en-US" dirty="0" err="1">
                <a:latin typeface="Calibri" panose="020F0502020204030204" pitchFamily="34" charset="0"/>
                <a:ea typeface="Calibri" panose="020F0502020204030204" pitchFamily="34" charset="0"/>
                <a:cs typeface="Arial" panose="020B0604020202020204" pitchFamily="34" charset="0"/>
              </a:rPr>
              <a:t>SqKM</a:t>
            </a:r>
            <a:r>
              <a:rPr lang="en-US" dirty="0">
                <a:latin typeface="Calibri" panose="020F0502020204030204" pitchFamily="34" charset="0"/>
                <a:ea typeface="Calibri" panose="020F0502020204030204" pitchFamily="34" charset="0"/>
                <a:cs typeface="Arial" panose="020B0604020202020204" pitchFamily="34" charset="0"/>
              </a:rPr>
              <a:t> and by turn of the century it will be 425 Persons/</a:t>
            </a:r>
            <a:r>
              <a:rPr lang="en-US" dirty="0" err="1">
                <a:latin typeface="Calibri" panose="020F0502020204030204" pitchFamily="34" charset="0"/>
                <a:ea typeface="Calibri" panose="020F0502020204030204" pitchFamily="34" charset="0"/>
                <a:cs typeface="Arial" panose="020B0604020202020204" pitchFamily="34" charset="0"/>
              </a:rPr>
              <a:t>SqKM</a:t>
            </a:r>
            <a:r>
              <a:rPr lang="en-US" dirty="0">
                <a:latin typeface="Calibri" panose="020F0502020204030204" pitchFamily="34" charset="0"/>
                <a:ea typeface="Calibri" panose="020F0502020204030204" pitchFamily="34" charset="0"/>
                <a:cs typeface="Arial" panose="020B060402020202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Arial" panose="020B0604020202020204" pitchFamily="34" charset="0"/>
              </a:rPr>
              <a:t>More </a:t>
            </a:r>
            <a:r>
              <a:rPr lang="en-US" dirty="0">
                <a:latin typeface="Calibri" panose="020F0502020204030204" pitchFamily="34" charset="0"/>
                <a:ea typeface="Calibri" panose="020F0502020204030204" pitchFamily="34" charset="0"/>
                <a:cs typeface="Arial" panose="020B0604020202020204" pitchFamily="34" charset="0"/>
              </a:rPr>
              <a:t>people to be served with food, clothing and shelter by the same land, asking for more productivity of land i.e., yield/acre for food, clothing and shelter. In housing it simply means efficient use of land through improved densification and high-rise housing.</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3151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32207" y="5112325"/>
            <a:ext cx="2054530" cy="1426588"/>
          </a:xfrm>
          <a:prstGeom prst="rect">
            <a:avLst/>
          </a:prstGeom>
        </p:spPr>
      </p:pic>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20</a:t>
            </a:fld>
            <a:endParaRPr lang="en-US" dirty="0">
              <a:solidFill>
                <a:srgbClr val="1F497D">
                  <a:shade val="90000"/>
                </a:srgbClr>
              </a:solidFill>
            </a:endParaRPr>
          </a:p>
        </p:txBody>
      </p:sp>
      <p:pic>
        <p:nvPicPr>
          <p:cNvPr id="7" name="Picture 3" descr="Description: C:\Users\Fast Computers\Desktop\6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356" y="1870362"/>
            <a:ext cx="6464147" cy="46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953810"/>
            <a:ext cx="12192000"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Striving, in-</a:t>
            </a:r>
            <a:r>
              <a:rPr lang="en-US" sz="5400" b="1" cap="none" spc="0" dirty="0" err="1" smtClean="0">
                <a:ln w="22225">
                  <a:solidFill>
                    <a:schemeClr val="accent2"/>
                  </a:solidFill>
                  <a:prstDash val="solid"/>
                </a:ln>
                <a:solidFill>
                  <a:schemeClr val="accent2">
                    <a:lumMod val="40000"/>
                    <a:lumOff val="60000"/>
                  </a:schemeClr>
                </a:solidFill>
                <a:effectLst/>
              </a:rPr>
              <a:t>sha</a:t>
            </a:r>
            <a:r>
              <a:rPr lang="en-US" sz="5400" b="1" dirty="0" smtClean="0">
                <a:ln w="22225">
                  <a:solidFill>
                    <a:schemeClr val="accent2"/>
                  </a:solidFill>
                  <a:prstDash val="solid"/>
                </a:ln>
                <a:solidFill>
                  <a:schemeClr val="accent2">
                    <a:lumMod val="40000"/>
                    <a:lumOff val="60000"/>
                  </a:schemeClr>
                </a:solidFill>
              </a:rPr>
              <a:t>-</a:t>
            </a:r>
            <a:r>
              <a:rPr lang="en-US" sz="5400" b="1" cap="none" spc="0" dirty="0" smtClean="0">
                <a:ln w="22225">
                  <a:solidFill>
                    <a:schemeClr val="accent2"/>
                  </a:solidFill>
                  <a:prstDash val="solid"/>
                </a:ln>
                <a:solidFill>
                  <a:schemeClr val="accent2">
                    <a:lumMod val="40000"/>
                    <a:lumOff val="60000"/>
                  </a:schemeClr>
                </a:solidFill>
                <a:effectLst/>
              </a:rPr>
              <a:t>Allah, for:</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0992055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208" y="809297"/>
            <a:ext cx="10913660" cy="394950"/>
          </a:xfrm>
        </p:spPr>
        <p:txBody>
          <a:bodyPr/>
          <a:lstStyle/>
          <a:p>
            <a:pPr algn="ctr"/>
            <a:r>
              <a:rPr lang="en-US" sz="3200" b="1" dirty="0" smtClean="0"/>
              <a:t>Housing: beyond political </a:t>
            </a:r>
            <a:r>
              <a:rPr lang="en-US" sz="3200" b="1" dirty="0" smtClean="0"/>
              <a:t>sloganeering</a:t>
            </a:r>
            <a:endParaRPr lang="en-US" sz="3200" b="1" dirty="0"/>
          </a:p>
        </p:txBody>
      </p:sp>
      <p:sp>
        <p:nvSpPr>
          <p:cNvPr id="4" name="Footer Placeholder 3"/>
          <p:cNvSpPr>
            <a:spLocks noGrp="1"/>
          </p:cNvSpPr>
          <p:nvPr>
            <p:ph type="ftr" sz="quarter" idx="11"/>
          </p:nvPr>
        </p:nvSpPr>
        <p:spPr/>
        <p:txBody>
          <a:bodyPr/>
          <a:lstStyle/>
          <a:p>
            <a:pPr>
              <a:defRPr/>
            </a:pPr>
            <a:r>
              <a:rPr lang="en-US" smtClean="0">
                <a:solidFill>
                  <a:srgbClr val="1F497D">
                    <a:shade val="90000"/>
                  </a:srgbClr>
                </a:solidFill>
              </a:rPr>
              <a:t>Naya Pakistan Housing Programme by: Zaigham M. Rizvi</a:t>
            </a: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3</a:t>
            </a:fld>
            <a:endParaRPr lang="en-US" dirty="0">
              <a:solidFill>
                <a:srgbClr val="1F497D">
                  <a:shade val="90000"/>
                </a:srgbClr>
              </a:solidFill>
            </a:endParaRPr>
          </a:p>
        </p:txBody>
      </p:sp>
      <p:sp>
        <p:nvSpPr>
          <p:cNvPr id="6" name="Rectangle 5"/>
          <p:cNvSpPr/>
          <p:nvPr/>
        </p:nvSpPr>
        <p:spPr>
          <a:xfrm>
            <a:off x="593678" y="1323833"/>
            <a:ext cx="10988721"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Housing, as a political slogan, first appeared in Pakistan through Mr. Zulfiqar Ali Bhutto’s famous slogan of “Roti, Kara </a:t>
            </a:r>
            <a:r>
              <a:rPr lang="en-US" sz="2000" dirty="0" err="1">
                <a:latin typeface="Calibri" panose="020F0502020204030204" pitchFamily="34" charset="0"/>
                <a:ea typeface="Calibri" panose="020F0502020204030204" pitchFamily="34" charset="0"/>
                <a:cs typeface="Arial" panose="020B0604020202020204" pitchFamily="34" charset="0"/>
              </a:rPr>
              <a:t>aur</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Makaan</a:t>
            </a:r>
            <a:r>
              <a:rPr lang="en-US" sz="2000" dirty="0">
                <a:latin typeface="Calibri" panose="020F0502020204030204" pitchFamily="34" charset="0"/>
                <a:ea typeface="Calibri" panose="020F0502020204030204" pitchFamily="34" charset="0"/>
                <a:cs typeface="Arial" panose="020B0604020202020204" pitchFamily="34" charset="0"/>
              </a:rPr>
              <a:t>…</a:t>
            </a:r>
            <a:r>
              <a:rPr lang="en-US" sz="2000" dirty="0" err="1">
                <a:latin typeface="Calibri" panose="020F0502020204030204" pitchFamily="34" charset="0"/>
                <a:ea typeface="Calibri" panose="020F0502020204030204" pitchFamily="34" charset="0"/>
                <a:cs typeface="Arial" panose="020B0604020202020204" pitchFamily="34" charset="0"/>
              </a:rPr>
              <a:t>Maang</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Raha</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hae</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har</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err="1">
                <a:latin typeface="Calibri" panose="020F0502020204030204" pitchFamily="34" charset="0"/>
                <a:ea typeface="Calibri" panose="020F0502020204030204" pitchFamily="34" charset="0"/>
                <a:cs typeface="Arial" panose="020B0604020202020204" pitchFamily="34" charset="0"/>
              </a:rPr>
              <a:t>Insaan</a:t>
            </a:r>
            <a:r>
              <a:rPr lang="en-US" sz="2000" dirty="0">
                <a:latin typeface="Calibri" panose="020F0502020204030204" pitchFamily="34" charset="0"/>
                <a:ea typeface="Calibri" panose="020F0502020204030204" pitchFamily="34" charset="0"/>
                <a:cs typeface="Arial" panose="020B0604020202020204" pitchFamily="34" charset="0"/>
              </a:rPr>
              <a:t>” which in today’s language is famous as “Housing for all”. </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Arial" panose="020B0604020202020204" pitchFamily="34" charset="0"/>
              </a:rPr>
              <a:t>Then </a:t>
            </a:r>
            <a:r>
              <a:rPr lang="en-US" sz="2000" dirty="0">
                <a:latin typeface="Calibri" panose="020F0502020204030204" pitchFamily="34" charset="0"/>
                <a:ea typeface="Calibri" panose="020F0502020204030204" pitchFamily="34" charset="0"/>
                <a:cs typeface="Arial" panose="020B0604020202020204" pitchFamily="34" charset="0"/>
              </a:rPr>
              <a:t>by the then PM Mr. Yusuf Raza Gilani, in his 100 Days Agenda speech, to build One Million units per year, followed by Premier Nawaz Sharif to build 5 lacs units per year. </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Arial" panose="020B0604020202020204" pitchFamily="34" charset="0"/>
              </a:rPr>
              <a:t>Irony </a:t>
            </a:r>
            <a:r>
              <a:rPr lang="en-US" sz="2000" dirty="0">
                <a:latin typeface="Calibri" panose="020F0502020204030204" pitchFamily="34" charset="0"/>
                <a:ea typeface="Calibri" panose="020F0502020204030204" pitchFamily="34" charset="0"/>
                <a:cs typeface="Arial" panose="020B0604020202020204" pitchFamily="34" charset="0"/>
              </a:rPr>
              <a:t>is that </a:t>
            </a:r>
            <a:r>
              <a:rPr lang="en-US" sz="2000" dirty="0" smtClean="0">
                <a:latin typeface="Calibri" panose="020F0502020204030204" pitchFamily="34" charset="0"/>
                <a:ea typeface="Calibri" panose="020F0502020204030204" pitchFamily="34" charset="0"/>
                <a:cs typeface="Arial" panose="020B0604020202020204" pitchFamily="34" charset="0"/>
              </a:rPr>
              <a:t>no institutional, administrative and legal platforms were made for execution. Therefore delivery </a:t>
            </a:r>
            <a:r>
              <a:rPr lang="en-US" sz="2000" dirty="0">
                <a:latin typeface="Calibri" panose="020F0502020204030204" pitchFamily="34" charset="0"/>
                <a:ea typeface="Calibri" panose="020F0502020204030204" pitchFamily="34" charset="0"/>
                <a:cs typeface="Arial" panose="020B0604020202020204" pitchFamily="34" charset="0"/>
              </a:rPr>
              <a:t>on these promises </a:t>
            </a:r>
            <a:r>
              <a:rPr lang="en-US" sz="2000" dirty="0" smtClean="0">
                <a:latin typeface="Calibri" panose="020F0502020204030204" pitchFamily="34" charset="0"/>
                <a:ea typeface="Calibri" panose="020F0502020204030204" pitchFamily="34" charset="0"/>
                <a:cs typeface="Arial" panose="020B0604020202020204" pitchFamily="34" charset="0"/>
              </a:rPr>
              <a:t>is not visible.</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Arial" panose="020B0604020202020204" pitchFamily="34" charset="0"/>
              </a:rPr>
              <a:t>PTIs’ Chairman Mr</a:t>
            </a:r>
            <a:r>
              <a:rPr lang="en-US" sz="2000" dirty="0">
                <a:latin typeface="Calibri" panose="020F0502020204030204" pitchFamily="34" charset="0"/>
                <a:ea typeface="Calibri" panose="020F0502020204030204" pitchFamily="34" charset="0"/>
                <a:cs typeface="Arial" panose="020B0604020202020204" pitchFamily="34" charset="0"/>
              </a:rPr>
              <a:t>. Imran Khan made </a:t>
            </a:r>
            <a:r>
              <a:rPr lang="en-US" sz="2000" dirty="0" smtClean="0">
                <a:latin typeface="Calibri" panose="020F0502020204030204" pitchFamily="34" charset="0"/>
                <a:ea typeface="Calibri" panose="020F0502020204030204" pitchFamily="34" charset="0"/>
                <a:cs typeface="Arial" panose="020B0604020202020204" pitchFamily="34" charset="0"/>
              </a:rPr>
              <a:t>housing </a:t>
            </a:r>
            <a:r>
              <a:rPr lang="en-US" sz="2000" dirty="0">
                <a:latin typeface="Calibri" panose="020F0502020204030204" pitchFamily="34" charset="0"/>
                <a:ea typeface="Calibri" panose="020F0502020204030204" pitchFamily="34" charset="0"/>
                <a:cs typeface="Arial" panose="020B0604020202020204" pitchFamily="34" charset="0"/>
              </a:rPr>
              <a:t>as part of PTI’s Election Manifesto and formally announced PTI Housing Policy. </a:t>
            </a:r>
            <a:endParaRPr lang="en-US" sz="2000" dirty="0" smtClean="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Arial" panose="020B0604020202020204" pitchFamily="34" charset="0"/>
              </a:rPr>
              <a:t>Soon </a:t>
            </a:r>
            <a:r>
              <a:rPr lang="en-US" sz="2000" dirty="0">
                <a:latin typeface="Calibri" panose="020F0502020204030204" pitchFamily="34" charset="0"/>
                <a:ea typeface="Calibri" panose="020F0502020204030204" pitchFamily="34" charset="0"/>
                <a:cs typeface="Arial" panose="020B0604020202020204" pitchFamily="34" charset="0"/>
              </a:rPr>
              <a:t>after assuming power he announced to build 50 lacs housing units over 5 years term</a:t>
            </a:r>
            <a:r>
              <a:rPr lang="en-US" sz="2000" dirty="0" smtClean="0">
                <a:latin typeface="Calibri" panose="020F050202020403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Arial" panose="020B0604020202020204" pitchFamily="34" charset="0"/>
              </a:rPr>
              <a:t>The program and the policy has a focus on Affordable housing, with a defined declaration of it.  </a:t>
            </a:r>
          </a:p>
          <a:p>
            <a:pPr marL="285750" indent="-285750">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Arial" panose="020B0604020202020204" pitchFamily="34" charset="0"/>
              </a:rPr>
              <a:t>For </a:t>
            </a:r>
            <a:r>
              <a:rPr lang="en-US" sz="2000" dirty="0">
                <a:latin typeface="Calibri" panose="020F0502020204030204" pitchFamily="34" charset="0"/>
                <a:ea typeface="Calibri" panose="020F0502020204030204" pitchFamily="34" charset="0"/>
                <a:cs typeface="Arial" panose="020B0604020202020204" pitchFamily="34" charset="0"/>
              </a:rPr>
              <a:t>the first time in the history of Pakistan, the program included Rural Housing as well </a:t>
            </a:r>
            <a:r>
              <a:rPr lang="en-US" sz="2000" dirty="0" err="1">
                <a:latin typeface="Calibri" panose="020F0502020204030204" pitchFamily="34" charset="0"/>
                <a:ea typeface="Calibri" panose="020F0502020204030204" pitchFamily="34" charset="0"/>
                <a:cs typeface="Arial" panose="020B0604020202020204" pitchFamily="34" charset="0"/>
              </a:rPr>
              <a:t>Peri</a:t>
            </a:r>
            <a:r>
              <a:rPr lang="en-US" sz="2000" dirty="0">
                <a:latin typeface="Calibri" panose="020F0502020204030204" pitchFamily="34" charset="0"/>
                <a:ea typeface="Calibri" panose="020F0502020204030204" pitchFamily="34" charset="0"/>
                <a:cs typeface="Arial" panose="020B0604020202020204" pitchFamily="34" charset="0"/>
              </a:rPr>
              <a:t>-Urban housing in the agenda</a:t>
            </a:r>
            <a:r>
              <a:rPr lang="en-US" sz="2000" dirty="0" smtClean="0">
                <a:latin typeface="Calibri" panose="020F0502020204030204" pitchFamily="34" charset="0"/>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Till such time the institutional, administrative and legal arrangements are in place, the PM has set up Housing Task Force to initiate work for </a:t>
            </a:r>
            <a:r>
              <a:rPr lang="en-US" sz="2000" dirty="0" smtClean="0">
                <a:latin typeface="Calibri" panose="020F0502020204030204" pitchFamily="34" charset="0"/>
                <a:cs typeface="Arial" panose="020B0604020202020204" pitchFamily="34" charset="0"/>
              </a:rPr>
              <a:t>delivery </a:t>
            </a:r>
            <a:r>
              <a:rPr lang="en-US" sz="2000" dirty="0" smtClean="0">
                <a:latin typeface="Calibri" panose="020F0502020204030204" pitchFamily="34" charset="0"/>
                <a:cs typeface="Arial" panose="020B0604020202020204" pitchFamily="34" charset="0"/>
              </a:rPr>
              <a:t>on the program</a:t>
            </a:r>
          </a:p>
          <a:p>
            <a:pPr marL="285750" indent="-285750">
              <a:buFont typeface="Arial" panose="020B0604020202020204" pitchFamily="34" charset="0"/>
              <a:buChar char="•"/>
            </a:pPr>
            <a:r>
              <a:rPr lang="en-US" sz="2000" dirty="0" smtClean="0">
                <a:latin typeface="Calibri" panose="020F0502020204030204" pitchFamily="34" charset="0"/>
                <a:cs typeface="Arial" panose="020B0604020202020204" pitchFamily="34" charset="0"/>
              </a:rPr>
              <a:t>In addition to Federal Housing Task Force, similar set ups are being made in provinces.</a:t>
            </a:r>
            <a:endParaRPr lang="en-US" sz="2000" dirty="0"/>
          </a:p>
        </p:txBody>
      </p:sp>
    </p:spTree>
    <p:extLst>
      <p:ext uri="{BB962C8B-B14F-4D97-AF65-F5344CB8AC3E}">
        <p14:creationId xmlns:p14="http://schemas.microsoft.com/office/powerpoint/2010/main" val="826192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1570"/>
            <a:ext cx="10972800" cy="510369"/>
          </a:xfrm>
        </p:spPr>
        <p:txBody>
          <a:bodyPr/>
          <a:lstStyle/>
          <a:p>
            <a:pPr algn="ctr"/>
            <a:r>
              <a:rPr lang="en-US" b="1" dirty="0" smtClean="0">
                <a:solidFill>
                  <a:schemeClr val="tx2"/>
                </a:solidFill>
              </a:rPr>
              <a:t>Housing for all: The cherished mission </a:t>
            </a:r>
            <a:endParaRPr lang="en-US" b="1" dirty="0">
              <a:solidFill>
                <a:schemeClr val="tx2"/>
              </a:solidFill>
            </a:endParaRPr>
          </a:p>
        </p:txBody>
      </p:sp>
      <p:sp>
        <p:nvSpPr>
          <p:cNvPr id="3" name="Content Placeholder 2"/>
          <p:cNvSpPr>
            <a:spLocks noGrp="1"/>
          </p:cNvSpPr>
          <p:nvPr>
            <p:ph idx="1"/>
          </p:nvPr>
        </p:nvSpPr>
        <p:spPr>
          <a:xfrm>
            <a:off x="609600" y="1419220"/>
            <a:ext cx="10972800" cy="4935085"/>
          </a:xfrm>
        </p:spPr>
        <p:txBody>
          <a:bodyPr/>
          <a:lstStyle/>
          <a:p>
            <a:pPr marL="0" indent="0" algn="just">
              <a:buNone/>
            </a:pPr>
            <a:r>
              <a:rPr lang="en-US" sz="1700" dirty="0" smtClean="0"/>
              <a:t>The </a:t>
            </a:r>
            <a:r>
              <a:rPr lang="en-US" sz="1700" dirty="0"/>
              <a:t>target of 10 lacs housing units </a:t>
            </a:r>
            <a:r>
              <a:rPr lang="en-US" sz="1700" dirty="0" smtClean="0"/>
              <a:t>per year (50 lacs over 5 years tenor) will be </a:t>
            </a:r>
            <a:r>
              <a:rPr lang="en-US" sz="1700" dirty="0"/>
              <a:t>achieved in following </a:t>
            </a:r>
            <a:r>
              <a:rPr lang="en-US" sz="1700" dirty="0" smtClean="0"/>
              <a:t>market segments: </a:t>
            </a:r>
            <a:endParaRPr lang="en-US" sz="1700" dirty="0"/>
          </a:p>
          <a:p>
            <a:pPr marL="0" indent="0" algn="just">
              <a:buNone/>
            </a:pPr>
            <a:endParaRPr lang="en-US" sz="1700" dirty="0"/>
          </a:p>
          <a:p>
            <a:pPr lvl="0" algn="just"/>
            <a:r>
              <a:rPr lang="en-US" sz="1700" dirty="0"/>
              <a:t>Rural </a:t>
            </a:r>
            <a:r>
              <a:rPr lang="en-US" sz="1700" dirty="0" smtClean="0"/>
              <a:t>Areas:          4 lacs units/year </a:t>
            </a:r>
            <a:endParaRPr lang="en-US" sz="1700" dirty="0"/>
          </a:p>
          <a:p>
            <a:pPr lvl="0" algn="just"/>
            <a:r>
              <a:rPr lang="en-US" sz="1700" dirty="0"/>
              <a:t>Peri-Urban </a:t>
            </a:r>
            <a:r>
              <a:rPr lang="en-US" sz="1700" dirty="0" smtClean="0"/>
              <a:t>areas:  2 lacs units/year </a:t>
            </a:r>
          </a:p>
          <a:p>
            <a:pPr lvl="0" algn="just"/>
            <a:r>
              <a:rPr lang="en-US" sz="1700" dirty="0" smtClean="0"/>
              <a:t>Urban Areas:         4 lacs </a:t>
            </a:r>
            <a:r>
              <a:rPr lang="en-US" sz="1700" dirty="0"/>
              <a:t>u</a:t>
            </a:r>
            <a:r>
              <a:rPr lang="en-US" sz="1700" dirty="0" smtClean="0"/>
              <a:t>nits/year </a:t>
            </a:r>
            <a:endParaRPr lang="en-US" sz="1700" dirty="0"/>
          </a:p>
          <a:p>
            <a:pPr marL="0" indent="0" algn="just">
              <a:buNone/>
            </a:pPr>
            <a:endParaRPr lang="en-US" sz="1700" dirty="0" smtClean="0"/>
          </a:p>
          <a:p>
            <a:pPr marL="0" indent="0" algn="just">
              <a:buNone/>
              <a:defRPr/>
            </a:pPr>
            <a:r>
              <a:rPr lang="en-US" sz="1700" b="1" dirty="0" smtClean="0"/>
              <a:t> Addressing </a:t>
            </a:r>
            <a:r>
              <a:rPr lang="en-US" sz="1700" b="1" dirty="0"/>
              <a:t>housing issue in wider geographical and income perspective:</a:t>
            </a:r>
          </a:p>
          <a:p>
            <a:pPr marL="0" indent="0" algn="just">
              <a:buNone/>
              <a:defRPr/>
            </a:pPr>
            <a:endParaRPr lang="en-US" sz="1700" dirty="0"/>
          </a:p>
          <a:p>
            <a:pPr marL="514350" indent="-514350" algn="just">
              <a:buClrTx/>
              <a:buFont typeface="Wingdings 2" pitchFamily="18" charset="2"/>
              <a:buAutoNum type="arabicParenR"/>
              <a:defRPr/>
            </a:pPr>
            <a:r>
              <a:rPr lang="en-US" sz="1700" b="1" dirty="0"/>
              <a:t>Rural and </a:t>
            </a:r>
            <a:r>
              <a:rPr lang="en-US" sz="1700" b="1" dirty="0" err="1"/>
              <a:t>Peri</a:t>
            </a:r>
            <a:r>
              <a:rPr lang="en-US" sz="1700" b="1" dirty="0"/>
              <a:t>-Urban Housing:</a:t>
            </a:r>
            <a:r>
              <a:rPr lang="en-US" sz="1700" dirty="0"/>
              <a:t> </a:t>
            </a:r>
            <a:r>
              <a:rPr lang="en-US" sz="1700" dirty="0" smtClean="0"/>
              <a:t>PM program </a:t>
            </a:r>
            <a:r>
              <a:rPr lang="en-US" sz="1700" dirty="0"/>
              <a:t>will address the rural and </a:t>
            </a:r>
            <a:r>
              <a:rPr lang="en-US" sz="1700" dirty="0" err="1"/>
              <a:t>peri</a:t>
            </a:r>
            <a:r>
              <a:rPr lang="en-US" sz="1700" dirty="0"/>
              <a:t>-urban housing issue, alongside the main issue of housing shortage in urban metropolitans.</a:t>
            </a:r>
          </a:p>
          <a:p>
            <a:pPr marL="514350" indent="-514350" algn="just">
              <a:buClrTx/>
              <a:buFont typeface="Wingdings 2" pitchFamily="18" charset="2"/>
              <a:buAutoNum type="arabicParenR"/>
              <a:defRPr/>
            </a:pPr>
            <a:r>
              <a:rPr lang="en-US" sz="1700" b="1" dirty="0"/>
              <a:t>Income Segments:</a:t>
            </a:r>
            <a:r>
              <a:rPr lang="en-US" sz="1700" dirty="0"/>
              <a:t> </a:t>
            </a:r>
            <a:r>
              <a:rPr lang="en-US" sz="1700" dirty="0" smtClean="0"/>
              <a:t>PM </a:t>
            </a:r>
            <a:r>
              <a:rPr lang="en-US" sz="1700" dirty="0"/>
              <a:t>Housing Program will  have focus on lower-middle, low-income housing alongside housing issues of Bottom-of-Pyramid</a:t>
            </a:r>
          </a:p>
          <a:p>
            <a:pPr marL="514350" indent="-514350" algn="just">
              <a:buClrTx/>
              <a:buFont typeface="Wingdings 2" pitchFamily="18" charset="2"/>
              <a:buAutoNum type="arabicParenR"/>
              <a:defRPr/>
            </a:pPr>
            <a:r>
              <a:rPr lang="en-US" sz="1700" b="1" dirty="0"/>
              <a:t>Slums and </a:t>
            </a:r>
            <a:r>
              <a:rPr lang="en-US" sz="1700" b="1" dirty="0" err="1"/>
              <a:t>Katchi-Abadis</a:t>
            </a:r>
            <a:r>
              <a:rPr lang="en-US" sz="1700" b="1" dirty="0"/>
              <a:t>: </a:t>
            </a:r>
            <a:r>
              <a:rPr lang="en-US" sz="1700" dirty="0"/>
              <a:t>Program will address slums improvement, rehabilitation and resettlement of slums/squatters, and PTI will have zero-tolerance for new squatter </a:t>
            </a:r>
            <a:r>
              <a:rPr lang="en-US" sz="1700" dirty="0" smtClean="0"/>
              <a:t>settlements</a:t>
            </a:r>
            <a:r>
              <a:rPr lang="en-US" sz="1700" dirty="0"/>
              <a:t>.</a:t>
            </a:r>
            <a:endParaRPr lang="en-US" sz="1700" b="1" dirty="0" smtClean="0"/>
          </a:p>
        </p:txBody>
      </p:sp>
      <p:sp>
        <p:nvSpPr>
          <p:cNvPr id="6" name="Footer Placeholder 3"/>
          <p:cNvSpPr>
            <a:spLocks noGrp="1"/>
          </p:cNvSpPr>
          <p:nvPr>
            <p:ph type="ftr" sz="quarter" idx="11"/>
          </p:nvPr>
        </p:nvSpPr>
        <p:spPr>
          <a:xfrm>
            <a:off x="3603008" y="6230203"/>
            <a:ext cx="5007591" cy="491273"/>
          </a:xfrm>
        </p:spPr>
        <p:txBody>
          <a:bodyPr/>
          <a:lstStyle/>
          <a:p>
            <a:pPr>
              <a:defRPr/>
            </a:pPr>
            <a:r>
              <a:rPr lang="en-US" sz="1050" dirty="0">
                <a:solidFill>
                  <a:srgbClr val="002060"/>
                </a:solidFill>
              </a:rPr>
              <a:t>By: Zaigham M. Rizvi</a:t>
            </a:r>
          </a:p>
          <a:p>
            <a:pPr>
              <a:defRPr/>
            </a:pPr>
            <a:r>
              <a:rPr lang="en-US" sz="1050" dirty="0">
                <a:solidFill>
                  <a:srgbClr val="002060"/>
                </a:solidFill>
              </a:rPr>
              <a:t>Chairman Housing Task Force</a:t>
            </a:r>
          </a:p>
          <a:p>
            <a:pPr>
              <a:defRPr/>
            </a:pPr>
            <a:endParaRPr lang="en-US" dirty="0">
              <a:solidFill>
                <a:srgbClr val="1F497D">
                  <a:shade val="90000"/>
                </a:srgbClr>
              </a:solidFill>
            </a:endParaRPr>
          </a:p>
        </p:txBody>
      </p:sp>
    </p:spTree>
    <p:extLst>
      <p:ext uri="{BB962C8B-B14F-4D97-AF65-F5344CB8AC3E}">
        <p14:creationId xmlns:p14="http://schemas.microsoft.com/office/powerpoint/2010/main" val="171011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55" y="614150"/>
            <a:ext cx="10995546" cy="1009934"/>
          </a:xfrm>
        </p:spPr>
        <p:txBody>
          <a:bodyPr/>
          <a:lstStyle/>
          <a:p>
            <a:pPr lvl="0" algn="just">
              <a:spcBef>
                <a:spcPct val="20000"/>
              </a:spcBef>
              <a:buClr>
                <a:srgbClr val="9BBB59"/>
              </a:buClr>
              <a:buSzPct val="95000"/>
            </a:pP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Housing Targets: </a:t>
            </a:r>
            <a:r>
              <a:rPr lang="en-US" sz="1800" dirty="0" smtClean="0">
                <a:solidFill>
                  <a:srgbClr val="0070C0"/>
                </a:solidFill>
                <a:ea typeface="+mn-ea"/>
              </a:rPr>
              <a:t>The </a:t>
            </a:r>
            <a:r>
              <a:rPr lang="en-US" sz="1800" dirty="0">
                <a:solidFill>
                  <a:srgbClr val="0070C0"/>
                </a:solidFill>
                <a:ea typeface="+mn-ea"/>
              </a:rPr>
              <a:t>target of 10 </a:t>
            </a:r>
            <a:r>
              <a:rPr lang="en-US" sz="1800" dirty="0" smtClean="0">
                <a:solidFill>
                  <a:srgbClr val="0070C0"/>
                </a:solidFill>
                <a:ea typeface="+mn-ea"/>
              </a:rPr>
              <a:t>lac </a:t>
            </a:r>
            <a:r>
              <a:rPr lang="en-US" sz="1800" dirty="0">
                <a:solidFill>
                  <a:srgbClr val="0070C0"/>
                </a:solidFill>
                <a:ea typeface="+mn-ea"/>
              </a:rPr>
              <a:t>housing units a year, is to be achieved in following manner</a:t>
            </a:r>
            <a:r>
              <a:rPr lang="en-US" sz="1800" dirty="0">
                <a:solidFill>
                  <a:prstClr val="black"/>
                </a:solidFill>
                <a:ea typeface="+mn-ea"/>
              </a:rPr>
              <a:t>: </a:t>
            </a:r>
            <a:br>
              <a:rPr lang="en-US" sz="1800" dirty="0">
                <a:solidFill>
                  <a:prstClr val="black"/>
                </a:solidFill>
                <a:ea typeface="+mn-ea"/>
              </a:rPr>
            </a:br>
            <a:endParaRPr lang="en-US" sz="1800" b="1" dirty="0">
              <a:solidFill>
                <a:schemeClr val="tx2"/>
              </a:solidFill>
            </a:endParaRPr>
          </a:p>
        </p:txBody>
      </p:sp>
      <p:sp>
        <p:nvSpPr>
          <p:cNvPr id="3" name="Content Placeholder 2"/>
          <p:cNvSpPr>
            <a:spLocks noGrp="1"/>
          </p:cNvSpPr>
          <p:nvPr>
            <p:ph idx="1"/>
          </p:nvPr>
        </p:nvSpPr>
        <p:spPr>
          <a:xfrm>
            <a:off x="527712" y="1465715"/>
            <a:ext cx="10972800" cy="4389437"/>
          </a:xfrm>
        </p:spPr>
        <p:txBody>
          <a:bodyPr/>
          <a:lstStyle/>
          <a:p>
            <a:pPr marL="26987" indent="0" algn="just">
              <a:buNone/>
            </a:pPr>
            <a:r>
              <a:rPr lang="en-US" sz="1400" b="1" dirty="0"/>
              <a:t>Low-Income Housing:</a:t>
            </a:r>
          </a:p>
          <a:p>
            <a:pPr lvl="0" algn="just"/>
            <a:r>
              <a:rPr lang="en-US" sz="1200" b="1" dirty="0"/>
              <a:t>Rural </a:t>
            </a:r>
            <a:r>
              <a:rPr lang="en-US" sz="1200" b="1" dirty="0" smtClean="0"/>
              <a:t>Housing</a:t>
            </a:r>
            <a:r>
              <a:rPr lang="en-US" sz="1200" dirty="0" smtClean="0"/>
              <a:t>:    4 </a:t>
            </a:r>
            <a:r>
              <a:rPr lang="en-US" sz="1200" dirty="0"/>
              <a:t>lacs/year </a:t>
            </a:r>
            <a:r>
              <a:rPr lang="en-US" sz="1200" dirty="0" smtClean="0"/>
              <a:t>(40% of target) – Moving towards decent housing/habitat</a:t>
            </a:r>
          </a:p>
          <a:p>
            <a:pPr lvl="1" algn="just"/>
            <a:r>
              <a:rPr lang="en-US" sz="1200" dirty="0" smtClean="0"/>
              <a:t>Cost Upper Limit: Up to </a:t>
            </a:r>
            <a:r>
              <a:rPr lang="en-US" sz="1200" dirty="0" err="1" smtClean="0"/>
              <a:t>Rs</a:t>
            </a:r>
            <a:r>
              <a:rPr lang="en-US" sz="1200" dirty="0" smtClean="0"/>
              <a:t> 5 lacs</a:t>
            </a:r>
          </a:p>
          <a:p>
            <a:pPr lvl="1" algn="just"/>
            <a:r>
              <a:rPr lang="en-US" sz="1200" dirty="0" smtClean="0"/>
              <a:t>Finance Limit: Up to </a:t>
            </a:r>
            <a:r>
              <a:rPr lang="en-US" sz="1200" dirty="0" err="1" smtClean="0"/>
              <a:t>Rs</a:t>
            </a:r>
            <a:r>
              <a:rPr lang="en-US" sz="1200" dirty="0" smtClean="0"/>
              <a:t> </a:t>
            </a:r>
            <a:r>
              <a:rPr lang="en-US" sz="1200" dirty="0"/>
              <a:t>4</a:t>
            </a:r>
            <a:r>
              <a:rPr lang="en-US" sz="1200" dirty="0" smtClean="0"/>
              <a:t> lacs</a:t>
            </a:r>
          </a:p>
          <a:p>
            <a:pPr lvl="1" algn="just"/>
            <a:r>
              <a:rPr lang="en-US" sz="1200" dirty="0" smtClean="0"/>
              <a:t>Supply-Side Delivery Channels: Community based self development</a:t>
            </a:r>
          </a:p>
          <a:p>
            <a:pPr lvl="1" algn="just"/>
            <a:r>
              <a:rPr lang="en-US" sz="1200" dirty="0" smtClean="0"/>
              <a:t>Finance-Side Delivery Channels : ZTBL, Commercial Banks, </a:t>
            </a:r>
            <a:r>
              <a:rPr lang="en-US" sz="1200" dirty="0" err="1" smtClean="0"/>
              <a:t>Akhuwat</a:t>
            </a:r>
            <a:r>
              <a:rPr lang="en-US" sz="1200" dirty="0"/>
              <a:t> </a:t>
            </a:r>
            <a:r>
              <a:rPr lang="en-US" sz="1200" dirty="0" smtClean="0"/>
              <a:t>and other eligible NGO’s</a:t>
            </a:r>
            <a:endParaRPr lang="en-US" sz="1200" dirty="0"/>
          </a:p>
          <a:p>
            <a:pPr algn="just"/>
            <a:r>
              <a:rPr lang="en-US" sz="1200" b="1" dirty="0" err="1" smtClean="0"/>
              <a:t>Peri</a:t>
            </a:r>
            <a:r>
              <a:rPr lang="en-US" sz="1200" b="1" dirty="0" smtClean="0"/>
              <a:t>-Urban areas</a:t>
            </a:r>
            <a:r>
              <a:rPr lang="en-US" sz="1200" dirty="0" smtClean="0"/>
              <a:t>:  </a:t>
            </a:r>
            <a:r>
              <a:rPr lang="en-US" sz="1200" dirty="0"/>
              <a:t>2 lacs/year </a:t>
            </a:r>
            <a:r>
              <a:rPr lang="en-US" sz="1200" dirty="0" smtClean="0"/>
              <a:t>(20</a:t>
            </a:r>
            <a:r>
              <a:rPr lang="en-US" sz="1200" dirty="0"/>
              <a:t>% of </a:t>
            </a:r>
            <a:r>
              <a:rPr lang="en-US" sz="1200" dirty="0" smtClean="0"/>
              <a:t>target)-- </a:t>
            </a:r>
            <a:r>
              <a:rPr lang="en-US" sz="1200" dirty="0"/>
              <a:t>Moving towards decent </a:t>
            </a:r>
            <a:r>
              <a:rPr lang="en-US" sz="1200" dirty="0" smtClean="0"/>
              <a:t>housing/habitat etc.</a:t>
            </a:r>
          </a:p>
          <a:p>
            <a:pPr lvl="1" algn="just"/>
            <a:r>
              <a:rPr lang="en-US" sz="1200" dirty="0" smtClean="0"/>
              <a:t>Cost Upper Limit: Up to </a:t>
            </a:r>
            <a:r>
              <a:rPr lang="en-US" sz="1200" dirty="0" err="1" smtClean="0"/>
              <a:t>Rs</a:t>
            </a:r>
            <a:r>
              <a:rPr lang="en-US" sz="1200" dirty="0" smtClean="0"/>
              <a:t> 15 </a:t>
            </a:r>
            <a:r>
              <a:rPr lang="en-US" sz="1200" dirty="0" err="1" smtClean="0"/>
              <a:t>lcs</a:t>
            </a:r>
            <a:endParaRPr lang="en-US" sz="1200" dirty="0" smtClean="0"/>
          </a:p>
          <a:p>
            <a:pPr lvl="1" algn="just"/>
            <a:r>
              <a:rPr lang="en-US" sz="1200" dirty="0" smtClean="0"/>
              <a:t>Finance Limit: Up to </a:t>
            </a:r>
            <a:r>
              <a:rPr lang="en-US" sz="1200" dirty="0" err="1" smtClean="0"/>
              <a:t>Rs</a:t>
            </a:r>
            <a:r>
              <a:rPr lang="en-US" sz="1200" dirty="0" smtClean="0"/>
              <a:t> 12.5 lacs</a:t>
            </a:r>
          </a:p>
          <a:p>
            <a:pPr lvl="1" algn="just"/>
            <a:r>
              <a:rPr lang="en-US" sz="1200" dirty="0"/>
              <a:t>Supply-Side Delivery Channels </a:t>
            </a:r>
            <a:r>
              <a:rPr lang="en-US" sz="1200" dirty="0" smtClean="0"/>
              <a:t>: Private Sector Developers </a:t>
            </a:r>
          </a:p>
          <a:p>
            <a:pPr lvl="1" algn="just"/>
            <a:r>
              <a:rPr lang="en-US" sz="1200" dirty="0"/>
              <a:t>Finance-Side </a:t>
            </a:r>
            <a:r>
              <a:rPr lang="en-US" sz="1200" dirty="0" smtClean="0"/>
              <a:t>Delivery </a:t>
            </a:r>
            <a:r>
              <a:rPr lang="en-US" sz="1200" dirty="0"/>
              <a:t>Channels : </a:t>
            </a:r>
            <a:r>
              <a:rPr lang="en-US" sz="1200" dirty="0" smtClean="0"/>
              <a:t>Banks, SHFIs</a:t>
            </a:r>
            <a:endParaRPr lang="en-US" sz="1200" dirty="0"/>
          </a:p>
          <a:p>
            <a:pPr lvl="0" algn="just"/>
            <a:r>
              <a:rPr lang="en-US" sz="1200" b="1" dirty="0"/>
              <a:t>Urban </a:t>
            </a:r>
            <a:r>
              <a:rPr lang="en-US" sz="1200" b="1" dirty="0" smtClean="0"/>
              <a:t>Areas</a:t>
            </a:r>
            <a:r>
              <a:rPr lang="en-US" sz="1200" dirty="0" smtClean="0"/>
              <a:t>: </a:t>
            </a:r>
            <a:r>
              <a:rPr lang="en-US" sz="1200" dirty="0"/>
              <a:t>5</a:t>
            </a:r>
            <a:r>
              <a:rPr lang="en-US" sz="1200" dirty="0" smtClean="0"/>
              <a:t> </a:t>
            </a:r>
            <a:r>
              <a:rPr lang="en-US" sz="1200" dirty="0"/>
              <a:t>lacs/year (40% of target</a:t>
            </a:r>
            <a:r>
              <a:rPr lang="en-US" sz="1200" dirty="0" smtClean="0"/>
              <a:t>)--- Mixed Habitat development by Private Sector/Developers</a:t>
            </a:r>
          </a:p>
          <a:p>
            <a:pPr lvl="1" algn="just"/>
            <a:r>
              <a:rPr lang="en-US" sz="1200" dirty="0" smtClean="0"/>
              <a:t>Cost Upper Limit: Up to </a:t>
            </a:r>
            <a:r>
              <a:rPr lang="en-US" sz="1200" dirty="0" err="1" smtClean="0"/>
              <a:t>Rs</a:t>
            </a:r>
            <a:r>
              <a:rPr lang="en-US" sz="1200" dirty="0" smtClean="0"/>
              <a:t> 30 lacs</a:t>
            </a:r>
          </a:p>
          <a:p>
            <a:pPr lvl="1" algn="just"/>
            <a:r>
              <a:rPr lang="en-US" sz="1200" dirty="0" smtClean="0"/>
              <a:t>Finance </a:t>
            </a:r>
            <a:r>
              <a:rPr lang="en-US" sz="1200" dirty="0"/>
              <a:t>Limit: </a:t>
            </a:r>
            <a:r>
              <a:rPr lang="en-US" sz="1200" dirty="0" smtClean="0"/>
              <a:t>Up to LTV of 90:10</a:t>
            </a:r>
          </a:p>
          <a:p>
            <a:pPr lvl="1" algn="just"/>
            <a:r>
              <a:rPr lang="en-US" sz="1200" dirty="0"/>
              <a:t>Supply-Side Delivery Channels : Private Sector Developers </a:t>
            </a:r>
          </a:p>
          <a:p>
            <a:pPr lvl="1" algn="just"/>
            <a:r>
              <a:rPr lang="en-US" sz="1200" dirty="0"/>
              <a:t>Finance-Side Delivery Channels : Banks, </a:t>
            </a:r>
            <a:r>
              <a:rPr lang="en-US" sz="1200" dirty="0" smtClean="0"/>
              <a:t>SHFIs</a:t>
            </a:r>
          </a:p>
          <a:p>
            <a:pPr marL="26987" indent="0" algn="just">
              <a:buNone/>
            </a:pPr>
            <a:r>
              <a:rPr lang="en-US" sz="1400" b="1" dirty="0" smtClean="0"/>
              <a:t>Middle-Income Housing: </a:t>
            </a:r>
          </a:p>
          <a:p>
            <a:pPr lvl="1" algn="just"/>
            <a:r>
              <a:rPr lang="en-US" sz="1200" dirty="0"/>
              <a:t>Cost Limit: </a:t>
            </a:r>
            <a:r>
              <a:rPr lang="en-US" sz="1200" dirty="0" smtClean="0"/>
              <a:t>Up to </a:t>
            </a:r>
            <a:r>
              <a:rPr lang="en-US" sz="1200" dirty="0" err="1"/>
              <a:t>Rs</a:t>
            </a:r>
            <a:r>
              <a:rPr lang="en-US" sz="1200" dirty="0"/>
              <a:t> </a:t>
            </a:r>
            <a:r>
              <a:rPr lang="en-US" sz="1200" dirty="0" smtClean="0"/>
              <a:t>30-100 </a:t>
            </a:r>
            <a:r>
              <a:rPr lang="en-US" sz="1200" dirty="0"/>
              <a:t>lacs</a:t>
            </a:r>
          </a:p>
          <a:p>
            <a:pPr lvl="1" algn="just"/>
            <a:r>
              <a:rPr lang="en-US" sz="1200" dirty="0"/>
              <a:t>Finance Limit: </a:t>
            </a:r>
            <a:r>
              <a:rPr lang="en-US" sz="1200" dirty="0" smtClean="0"/>
              <a:t>Up to </a:t>
            </a:r>
            <a:r>
              <a:rPr lang="en-US" sz="1200" dirty="0"/>
              <a:t>LTV of 90:10</a:t>
            </a:r>
          </a:p>
          <a:p>
            <a:pPr lvl="1" algn="just"/>
            <a:r>
              <a:rPr lang="en-US" sz="1200" dirty="0"/>
              <a:t>Supply-Side Delivery Channels : Private Sector Developers </a:t>
            </a:r>
          </a:p>
          <a:p>
            <a:pPr lvl="1" algn="just"/>
            <a:r>
              <a:rPr lang="en-US" sz="1200" dirty="0"/>
              <a:t>Finance-Side Delivery Channels : Banks, SHFIs</a:t>
            </a:r>
          </a:p>
          <a:p>
            <a:pPr marL="393700" lvl="1" indent="0" algn="just">
              <a:buNone/>
            </a:pPr>
            <a:endParaRPr lang="en-US" sz="1200" b="1" dirty="0" smtClean="0"/>
          </a:p>
          <a:p>
            <a:pPr lvl="0" algn="just"/>
            <a:endParaRPr lang="en-US" sz="2000" dirty="0" smtClean="0"/>
          </a:p>
          <a:p>
            <a:pPr algn="just"/>
            <a:endParaRPr lang="en-US" sz="2000" dirty="0"/>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5</a:t>
            </a:fld>
            <a:endParaRPr lang="en-US">
              <a:solidFill>
                <a:srgbClr val="1F497D">
                  <a:shade val="90000"/>
                </a:srgbClr>
              </a:solidFill>
            </a:endParaRPr>
          </a:p>
        </p:txBody>
      </p:sp>
      <p:sp>
        <p:nvSpPr>
          <p:cNvPr id="7" name="Footer Placeholder 3"/>
          <p:cNvSpPr>
            <a:spLocks noGrp="1"/>
          </p:cNvSpPr>
          <p:nvPr>
            <p:ph type="ftr" sz="quarter" idx="11"/>
          </p:nvPr>
        </p:nvSpPr>
        <p:spPr>
          <a:xfrm>
            <a:off x="3603008" y="6230203"/>
            <a:ext cx="5007591" cy="491273"/>
          </a:xfrm>
        </p:spPr>
        <p:txBody>
          <a:bodyPr/>
          <a:lstStyle/>
          <a:p>
            <a:pPr>
              <a:defRPr/>
            </a:pPr>
            <a:r>
              <a:rPr lang="en-US" sz="1050" dirty="0">
                <a:solidFill>
                  <a:srgbClr val="002060"/>
                </a:solidFill>
              </a:rPr>
              <a:t>By: Zaigham M. Rizvi</a:t>
            </a:r>
          </a:p>
          <a:p>
            <a:pPr>
              <a:defRPr/>
            </a:pPr>
            <a:r>
              <a:rPr lang="en-US" sz="1050" dirty="0">
                <a:solidFill>
                  <a:srgbClr val="002060"/>
                </a:solidFill>
              </a:rPr>
              <a:t>Chairman Housing Task Force</a:t>
            </a:r>
          </a:p>
          <a:p>
            <a:pPr>
              <a:defRPr/>
            </a:pPr>
            <a:endParaRPr lang="en-US" dirty="0">
              <a:solidFill>
                <a:srgbClr val="1F497D">
                  <a:shade val="90000"/>
                </a:srgbClr>
              </a:solidFill>
            </a:endParaRPr>
          </a:p>
        </p:txBody>
      </p:sp>
    </p:spTree>
    <p:extLst>
      <p:ext uri="{BB962C8B-B14F-4D97-AF65-F5344CB8AC3E}">
        <p14:creationId xmlns:p14="http://schemas.microsoft.com/office/powerpoint/2010/main" val="387540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475681"/>
          </a:xfrm>
        </p:spPr>
        <p:txBody>
          <a:bodyPr/>
          <a:lstStyle/>
          <a:p>
            <a:pPr algn="ctr"/>
            <a:r>
              <a:rPr lang="en-US" sz="3200" b="1" dirty="0" smtClean="0"/>
              <a:t>Urban Housing: Soft Launch of the Program</a:t>
            </a:r>
            <a:endParaRPr lang="en-US" sz="3200" b="1" dirty="0"/>
          </a:p>
        </p:txBody>
      </p:sp>
      <p:sp>
        <p:nvSpPr>
          <p:cNvPr id="3" name="Content Placeholder 2"/>
          <p:cNvSpPr>
            <a:spLocks noGrp="1"/>
          </p:cNvSpPr>
          <p:nvPr>
            <p:ph idx="1"/>
          </p:nvPr>
        </p:nvSpPr>
        <p:spPr>
          <a:xfrm>
            <a:off x="609600" y="1180532"/>
            <a:ext cx="10972800" cy="5144070"/>
          </a:xfrm>
        </p:spPr>
        <p:txBody>
          <a:bodyPr/>
          <a:lstStyle/>
          <a:p>
            <a:pPr marL="0" indent="0">
              <a:buNone/>
            </a:pPr>
            <a:r>
              <a:rPr lang="en-US" sz="1600" b="1" dirty="0" smtClean="0"/>
              <a:t>Punjab: </a:t>
            </a:r>
          </a:p>
          <a:p>
            <a:pPr lvl="1"/>
            <a:r>
              <a:rPr lang="en-US" sz="1400" dirty="0" smtClean="0"/>
              <a:t>Housing Task Force in the Province of </a:t>
            </a:r>
            <a:r>
              <a:rPr lang="en-US" sz="1400" dirty="0"/>
              <a:t>P</a:t>
            </a:r>
            <a:r>
              <a:rPr lang="en-US" sz="1400" dirty="0" smtClean="0"/>
              <a:t>unjab has been announced by CM, with Mr. </a:t>
            </a:r>
            <a:r>
              <a:rPr lang="en-US" sz="1400" dirty="0" err="1" smtClean="0"/>
              <a:t>Yaqoob</a:t>
            </a:r>
            <a:r>
              <a:rPr lang="en-US" sz="1400" dirty="0" smtClean="0"/>
              <a:t> Tahir </a:t>
            </a:r>
            <a:r>
              <a:rPr lang="en-US" sz="1400" dirty="0" err="1" smtClean="0"/>
              <a:t>Izhar</a:t>
            </a:r>
            <a:r>
              <a:rPr lang="en-US" sz="1400" dirty="0" smtClean="0"/>
              <a:t> as it Chairman.</a:t>
            </a:r>
          </a:p>
          <a:p>
            <a:pPr lvl="1"/>
            <a:r>
              <a:rPr lang="en-US" sz="1400" dirty="0" smtClean="0"/>
              <a:t>Ministry of Housing Punjab has already initiated work on Low-Cost Housing Projects in eight cities of Punjab.</a:t>
            </a:r>
          </a:p>
          <a:p>
            <a:pPr lvl="1"/>
            <a:r>
              <a:rPr lang="en-US" sz="1400" dirty="0">
                <a:latin typeface="Times New Roman" panose="02020603050405020304" pitchFamily="18" charset="0"/>
                <a:cs typeface="Times New Roman" panose="02020603050405020304" pitchFamily="18" charset="0"/>
              </a:rPr>
              <a:t>5,000 to 6,000 houses will be announced in </a:t>
            </a:r>
            <a:r>
              <a:rPr lang="en-US" sz="1400" dirty="0" smtClean="0">
                <a:latin typeface="Times New Roman" panose="02020603050405020304" pitchFamily="18" charset="0"/>
                <a:cs typeface="Times New Roman" panose="02020603050405020304" pitchFamily="18" charset="0"/>
              </a:rPr>
              <a:t>January</a:t>
            </a:r>
            <a:r>
              <a:rPr lang="en-US" sz="1400" dirty="0">
                <a:latin typeface="Times New Roman" panose="02020603050405020304" pitchFamily="18" charset="0"/>
                <a:cs typeface="Times New Roman" panose="02020603050405020304" pitchFamily="18" charset="0"/>
              </a:rPr>
              <a:t>, 2019 in Punjab (</a:t>
            </a:r>
            <a:r>
              <a:rPr lang="en-US" sz="1400" dirty="0" err="1">
                <a:latin typeface="Times New Roman" panose="02020603050405020304" pitchFamily="18" charset="0"/>
                <a:cs typeface="Times New Roman" panose="02020603050405020304" pitchFamily="18" charset="0"/>
              </a:rPr>
              <a:t>Lodhran</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Bahawalnagar, Faisalabad </a:t>
            </a:r>
            <a:r>
              <a:rPr lang="en-US" sz="1400" dirty="0">
                <a:latin typeface="Times New Roman" panose="02020603050405020304" pitchFamily="18" charset="0"/>
                <a:cs typeface="Times New Roman" panose="02020603050405020304" pitchFamily="18" charset="0"/>
              </a:rPr>
              <a:t>and </a:t>
            </a:r>
            <a:r>
              <a:rPr lang="en-US" sz="1400" dirty="0" err="1">
                <a:latin typeface="Times New Roman" panose="02020603050405020304" pitchFamily="18" charset="0"/>
                <a:cs typeface="Times New Roman" panose="02020603050405020304" pitchFamily="18" charset="0"/>
              </a:rPr>
              <a:t>Okara</a:t>
            </a:r>
            <a:r>
              <a:rPr lang="en-US" sz="1400" dirty="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lvl="1"/>
            <a:r>
              <a:rPr lang="en-US" sz="1400" dirty="0"/>
              <a:t>Similarly, there is a plan to build 10,000 houses in Sialkot, </a:t>
            </a:r>
            <a:r>
              <a:rPr lang="en-US" sz="1400" dirty="0" err="1"/>
              <a:t>Chistian</a:t>
            </a:r>
            <a:r>
              <a:rPr lang="en-US" sz="1400" dirty="0"/>
              <a:t>, </a:t>
            </a:r>
            <a:r>
              <a:rPr lang="en-US" sz="1400" dirty="0" err="1"/>
              <a:t>Chiniot</a:t>
            </a:r>
            <a:r>
              <a:rPr lang="en-US" sz="1400" dirty="0"/>
              <a:t> and Jhelum in April, 2019</a:t>
            </a:r>
            <a:r>
              <a:rPr lang="en-US" sz="1400" dirty="0" smtClean="0">
                <a:latin typeface="Times New Roman" panose="02020603050405020304" pitchFamily="18" charset="0"/>
                <a:cs typeface="Times New Roman" panose="02020603050405020304" pitchFamily="18" charset="0"/>
              </a:rPr>
              <a:t>.</a:t>
            </a:r>
          </a:p>
          <a:p>
            <a:pPr lvl="1"/>
            <a:r>
              <a:rPr lang="en-US" sz="1400" dirty="0">
                <a:latin typeface="Times New Roman" panose="02020603050405020304" pitchFamily="18" charset="0"/>
                <a:cs typeface="Times New Roman" panose="02020603050405020304" pitchFamily="18" charset="0"/>
              </a:rPr>
              <a:t>Punjab already has institutions like PHATA, which has rights/ roles and privileges as are being considered for provincial Has but its name can be changed</a:t>
            </a:r>
            <a:r>
              <a:rPr lang="en-US" sz="1400" dirty="0" smtClean="0">
                <a:latin typeface="Times New Roman" panose="02020603050405020304" pitchFamily="18" charset="0"/>
                <a:cs typeface="Times New Roman" panose="02020603050405020304" pitchFamily="18" charset="0"/>
              </a:rPr>
              <a:t>.</a:t>
            </a:r>
          </a:p>
          <a:p>
            <a:pPr marL="393700" lvl="1" indent="0">
              <a:buNone/>
            </a:pPr>
            <a:r>
              <a:rPr lang="en-US" sz="1400" i="1" dirty="0" smtClean="0">
                <a:latin typeface="Times New Roman" panose="02020603050405020304" pitchFamily="18" charset="0"/>
                <a:cs typeface="Times New Roman" panose="02020603050405020304" pitchFamily="18" charset="0"/>
              </a:rPr>
              <a:t>Minister of Housing and Chairman Task Force Punjab may give further briefing on the matter.</a:t>
            </a:r>
          </a:p>
          <a:p>
            <a:pPr marL="26987" indent="0">
              <a:buNone/>
            </a:pPr>
            <a:r>
              <a:rPr lang="en-US" sz="1600" b="1" dirty="0" smtClean="0">
                <a:latin typeface="Times New Roman" panose="02020603050405020304" pitchFamily="18" charset="0"/>
                <a:cs typeface="Times New Roman" panose="02020603050405020304" pitchFamily="18" charset="0"/>
              </a:rPr>
              <a:t>KPK</a:t>
            </a:r>
            <a:r>
              <a:rPr lang="en-US" sz="1600" dirty="0" smtClean="0">
                <a:latin typeface="Times New Roman" panose="02020603050405020304" pitchFamily="18" charset="0"/>
                <a:cs typeface="Times New Roman" panose="02020603050405020304" pitchFamily="18" charset="0"/>
              </a:rPr>
              <a:t>:</a:t>
            </a:r>
          </a:p>
          <a:p>
            <a:pPr lvl="1"/>
            <a:r>
              <a:rPr lang="en-US" sz="1400" dirty="0" smtClean="0">
                <a:latin typeface="Times New Roman" panose="02020603050405020304" pitchFamily="18" charset="0"/>
                <a:cs typeface="Times New Roman" panose="02020603050405020304" pitchFamily="18" charset="0"/>
              </a:rPr>
              <a:t>PM Housing Task Force had its Meeting in Province of KPK. </a:t>
            </a:r>
          </a:p>
          <a:p>
            <a:pPr lvl="1"/>
            <a:r>
              <a:rPr lang="en-US" sz="1400" dirty="0" smtClean="0">
                <a:latin typeface="Times New Roman" panose="02020603050405020304" pitchFamily="18" charset="0"/>
                <a:cs typeface="Times New Roman" panose="02020603050405020304" pitchFamily="18" charset="0"/>
              </a:rPr>
              <a:t>Provincial Task Force is likely to be announced soon with approval of the CM</a:t>
            </a:r>
          </a:p>
          <a:p>
            <a:pPr lvl="1"/>
            <a:r>
              <a:rPr lang="en-US" sz="1400" dirty="0" smtClean="0">
                <a:latin typeface="Times New Roman" panose="02020603050405020304" pitchFamily="18" charset="0"/>
                <a:cs typeface="Times New Roman" panose="02020603050405020304" pitchFamily="18" charset="0"/>
              </a:rPr>
              <a:t>Land identification process has been initiated along with review of its acquisition process for the housing program</a:t>
            </a:r>
          </a:p>
          <a:p>
            <a:pPr marL="393700" lvl="1" indent="0">
              <a:buNone/>
            </a:pPr>
            <a:r>
              <a:rPr lang="en-US" sz="1400" i="1" dirty="0" smtClean="0">
                <a:latin typeface="Times New Roman" panose="02020603050405020304" pitchFamily="18" charset="0"/>
                <a:cs typeface="Times New Roman" panose="02020603050405020304" pitchFamily="18" charset="0"/>
              </a:rPr>
              <a:t>Secretary Housing KPK may give further briefing on the matter.</a:t>
            </a:r>
          </a:p>
          <a:p>
            <a:pPr marL="0" indent="0">
              <a:buNone/>
            </a:pPr>
            <a:r>
              <a:rPr lang="en-US" sz="1600" b="1" dirty="0" smtClean="0"/>
              <a:t>Sindh: </a:t>
            </a:r>
          </a:p>
          <a:p>
            <a:pPr lvl="1"/>
            <a:r>
              <a:rPr lang="en-US" sz="1400" dirty="0" smtClean="0"/>
              <a:t>Some developers have already indicated to launch a few projects under </a:t>
            </a:r>
            <a:r>
              <a:rPr lang="en-US" sz="1400" dirty="0" err="1" smtClean="0"/>
              <a:t>Naya</a:t>
            </a:r>
            <a:r>
              <a:rPr lang="en-US" sz="1400" dirty="0" smtClean="0"/>
              <a:t> Pakistan Housing Program. </a:t>
            </a:r>
          </a:p>
          <a:p>
            <a:pPr lvl="1"/>
            <a:r>
              <a:rPr lang="en-US" sz="1400" dirty="0" smtClean="0"/>
              <a:t>Third meeting of the Task Force will be held in Karachi for initiation of the Housing Agenda in association with Sindh Govt.</a:t>
            </a:r>
          </a:p>
          <a:p>
            <a:pPr marL="393700" lvl="1" indent="0">
              <a:buNone/>
            </a:pPr>
            <a:r>
              <a:rPr lang="en-US" sz="1400" i="1" dirty="0" smtClean="0"/>
              <a:t>Chairman ABAD may give further briefing on this issue.</a:t>
            </a:r>
          </a:p>
          <a:p>
            <a:pPr marL="0" indent="0">
              <a:buNone/>
            </a:pPr>
            <a:r>
              <a:rPr lang="en-US" sz="1600" b="1" dirty="0" smtClean="0"/>
              <a:t>KPK, Baluchistan and </a:t>
            </a:r>
            <a:r>
              <a:rPr lang="en-US" sz="1600" b="1" dirty="0" err="1" smtClean="0"/>
              <a:t>Gilgit</a:t>
            </a:r>
            <a:r>
              <a:rPr lang="en-US" sz="1600" b="1" dirty="0" smtClean="0"/>
              <a:t>/Baltistan: </a:t>
            </a:r>
          </a:p>
          <a:p>
            <a:pPr marL="366713" lvl="1" indent="0">
              <a:buNone/>
            </a:pPr>
            <a:r>
              <a:rPr lang="en-US" sz="1400" dirty="0" smtClean="0"/>
              <a:t>With support from PM’s office, the Chairman Task Force will approach concerned Ministers for initiation of the program in their areas. </a:t>
            </a:r>
          </a:p>
          <a:p>
            <a:endParaRPr lang="en-US" sz="1600" dirty="0" smtClean="0"/>
          </a:p>
          <a:p>
            <a:endParaRPr lang="en-US" sz="1600" dirty="0"/>
          </a:p>
        </p:txBody>
      </p:sp>
      <p:sp>
        <p:nvSpPr>
          <p:cNvPr id="4" name="Footer Placeholder 3"/>
          <p:cNvSpPr>
            <a:spLocks noGrp="1"/>
          </p:cNvSpPr>
          <p:nvPr>
            <p:ph type="ftr" sz="quarter" idx="11"/>
          </p:nvPr>
        </p:nvSpPr>
        <p:spPr/>
        <p:txBody>
          <a:bodyPr/>
          <a:lstStyle/>
          <a:p>
            <a:pPr>
              <a:defRPr/>
            </a:pP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6</a:t>
            </a:fld>
            <a:endParaRPr lang="en-US" dirty="0">
              <a:solidFill>
                <a:srgbClr val="1F497D">
                  <a:shade val="90000"/>
                </a:srgbClr>
              </a:solidFill>
            </a:endParaRPr>
          </a:p>
        </p:txBody>
      </p:sp>
      <p:sp>
        <p:nvSpPr>
          <p:cNvPr id="6" name="Footer Placeholder 3"/>
          <p:cNvSpPr txBox="1">
            <a:spLocks/>
          </p:cNvSpPr>
          <p:nvPr/>
        </p:nvSpPr>
        <p:spPr>
          <a:xfrm>
            <a:off x="3603009" y="6293276"/>
            <a:ext cx="5007591" cy="491273"/>
          </a:xfrm>
          <a:prstGeom prst="rect">
            <a:avLst/>
          </a:prstGeom>
        </p:spPr>
        <p:txBody>
          <a:bodyPr vert="horz" lIns="0" tIns="0" rIns="0" bIns="0" anchor="b"/>
          <a:lstStyle>
            <a:defPPr>
              <a:defRPr lang="en-US"/>
            </a:defPPr>
            <a:lvl1pPr marL="0" algn="ctr" defTabSz="914400" rtl="0" eaLnBrk="1" latinLnBrk="0" hangingPunct="1">
              <a:defRPr kumimoji="0" sz="1200" kern="1200">
                <a:solidFill>
                  <a:schemeClr val="tx2">
                    <a:shade val="9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50" smtClean="0">
                <a:solidFill>
                  <a:srgbClr val="002060"/>
                </a:solidFill>
              </a:rPr>
              <a:t>By: Zaigham M. Rizvi</a:t>
            </a:r>
          </a:p>
          <a:p>
            <a:pPr>
              <a:defRPr/>
            </a:pPr>
            <a:r>
              <a:rPr lang="en-US" sz="1050" smtClean="0">
                <a:solidFill>
                  <a:srgbClr val="002060"/>
                </a:solidFill>
              </a:rPr>
              <a:t>Chairman Housing Task Force</a:t>
            </a:r>
          </a:p>
          <a:p>
            <a:pPr>
              <a:defRPr/>
            </a:pPr>
            <a:endParaRPr lang="en-US" dirty="0">
              <a:solidFill>
                <a:srgbClr val="1F497D">
                  <a:shade val="90000"/>
                </a:srgbClr>
              </a:solidFill>
            </a:endParaRPr>
          </a:p>
        </p:txBody>
      </p:sp>
    </p:spTree>
    <p:extLst>
      <p:ext uri="{BB962C8B-B14F-4D97-AF65-F5344CB8AC3E}">
        <p14:creationId xmlns:p14="http://schemas.microsoft.com/office/powerpoint/2010/main" val="441390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80" y="777767"/>
            <a:ext cx="10972800" cy="1036186"/>
          </a:xfrm>
        </p:spPr>
        <p:txBody>
          <a:bodyPr/>
          <a:lstStyle/>
          <a:p>
            <a:pPr algn="ctr"/>
            <a:r>
              <a:rPr lang="en-US" b="1" dirty="0" smtClean="0"/>
              <a:t>Potential for Developing New Satellite Towns</a:t>
            </a:r>
            <a:br>
              <a:rPr lang="en-US" b="1" dirty="0" smtClean="0"/>
            </a:br>
            <a:r>
              <a:rPr lang="en-US" b="1" dirty="0" smtClean="0"/>
              <a:t>on State Land</a:t>
            </a:r>
            <a:endParaRPr lang="en-US" b="1" dirty="0"/>
          </a:p>
        </p:txBody>
      </p:sp>
      <p:sp>
        <p:nvSpPr>
          <p:cNvPr id="3" name="Content Placeholder 2"/>
          <p:cNvSpPr>
            <a:spLocks noGrp="1"/>
          </p:cNvSpPr>
          <p:nvPr>
            <p:ph idx="1"/>
          </p:nvPr>
        </p:nvSpPr>
        <p:spPr>
          <a:xfrm>
            <a:off x="609600" y="1849820"/>
            <a:ext cx="10972800" cy="4652579"/>
          </a:xfrm>
        </p:spPr>
        <p:txBody>
          <a:bodyPr/>
          <a:lstStyle/>
          <a:p>
            <a:pPr marL="0" indent="0">
              <a:buNone/>
            </a:pPr>
            <a:r>
              <a:rPr lang="en-US" sz="2000" dirty="0" smtClean="0">
                <a:latin typeface="+mj-lt"/>
              </a:rPr>
              <a:t>Federal Govt Land with Evacuee Trust Property Board (ETPB) etc:</a:t>
            </a:r>
          </a:p>
          <a:p>
            <a:pPr marL="0" indent="0">
              <a:buNone/>
            </a:pPr>
            <a:r>
              <a:rPr lang="en-US" sz="2000" dirty="0" smtClean="0">
                <a:latin typeface="+mj-lt"/>
              </a:rPr>
              <a:t>ETPB has a total of 110,000 acres of land in different cities which is effectively owned by Federal Govt and could be made available for developing new towns, Industrial Estates and Commercial areas for economic activates. </a:t>
            </a:r>
          </a:p>
          <a:p>
            <a:pPr marL="0" indent="0">
              <a:buNone/>
            </a:pPr>
            <a:r>
              <a:rPr lang="en-US" sz="2000" dirty="0" smtClean="0">
                <a:latin typeface="+mj-lt"/>
              </a:rPr>
              <a:t>Some of these are </a:t>
            </a:r>
          </a:p>
          <a:p>
            <a:r>
              <a:rPr lang="en-US" sz="2000" dirty="0" err="1" smtClean="0">
                <a:latin typeface="+mj-lt"/>
              </a:rPr>
              <a:t>Nankana</a:t>
            </a:r>
            <a:r>
              <a:rPr lang="en-US" sz="2000" dirty="0" smtClean="0">
                <a:latin typeface="+mj-lt"/>
              </a:rPr>
              <a:t> Sahib 16,000 acres: A large size city could be developed there by inviting an international developer.  </a:t>
            </a:r>
          </a:p>
          <a:p>
            <a:r>
              <a:rPr lang="en-US" sz="2000" dirty="0" err="1" smtClean="0">
                <a:latin typeface="+mj-lt"/>
              </a:rPr>
              <a:t>Shiekhupura</a:t>
            </a:r>
            <a:r>
              <a:rPr lang="en-US" sz="2000" dirty="0" smtClean="0">
                <a:latin typeface="+mj-lt"/>
              </a:rPr>
              <a:t> 4,000 acres, Sahiwal 9,600, Hyderabad 12,000 acres, </a:t>
            </a:r>
            <a:r>
              <a:rPr lang="en-US" sz="2000" dirty="0" err="1" smtClean="0">
                <a:latin typeface="+mj-lt"/>
              </a:rPr>
              <a:t>Okara</a:t>
            </a:r>
            <a:r>
              <a:rPr lang="en-US" sz="2000" dirty="0" smtClean="0">
                <a:latin typeface="+mj-lt"/>
              </a:rPr>
              <a:t> 12,000 acres, Layyah 5,800 acres. </a:t>
            </a:r>
          </a:p>
          <a:p>
            <a:r>
              <a:rPr lang="en-US" sz="2000" dirty="0" smtClean="0">
                <a:latin typeface="+mj-lt"/>
              </a:rPr>
              <a:t>Another 8-10 cities with land parcels of 1,000 to 4,000 acres.</a:t>
            </a:r>
          </a:p>
          <a:p>
            <a:r>
              <a:rPr lang="en-US" sz="2000" dirty="0" smtClean="0">
                <a:latin typeface="+mj-lt"/>
              </a:rPr>
              <a:t>Pakistan Railways has more than 100,000 acres </a:t>
            </a:r>
          </a:p>
          <a:p>
            <a:r>
              <a:rPr lang="en-US" sz="2000" dirty="0" smtClean="0">
                <a:latin typeface="+mj-lt"/>
              </a:rPr>
              <a:t>Provincial </a:t>
            </a:r>
            <a:r>
              <a:rPr lang="en-US" sz="2000" dirty="0" err="1" smtClean="0">
                <a:latin typeface="+mj-lt"/>
              </a:rPr>
              <a:t>Govts</a:t>
            </a:r>
            <a:r>
              <a:rPr lang="en-US" sz="2000" dirty="0" smtClean="0">
                <a:latin typeface="+mj-lt"/>
              </a:rPr>
              <a:t> have  large parcels of land, which could be transformed into decent habitat, before it is grabbed by slums/mafia.</a:t>
            </a:r>
          </a:p>
          <a:p>
            <a:pPr marL="0" indent="0">
              <a:buNone/>
            </a:pPr>
            <a:endParaRPr lang="en-US" sz="2000" dirty="0" smtClean="0">
              <a:latin typeface="+mj-lt"/>
            </a:endParaRPr>
          </a:p>
          <a:p>
            <a:pPr marL="0" indent="0">
              <a:buNone/>
            </a:pPr>
            <a:endParaRPr lang="en-US" sz="2000" dirty="0">
              <a:latin typeface="+mj-lt"/>
            </a:endParaRPr>
          </a:p>
          <a:p>
            <a:pPr marL="0" indent="0">
              <a:buNone/>
            </a:pPr>
            <a:endParaRPr lang="en-US" sz="2000" dirty="0" smtClean="0">
              <a:latin typeface="+mj-lt"/>
            </a:endParaRPr>
          </a:p>
          <a:p>
            <a:pPr marL="0" indent="0">
              <a:buNone/>
            </a:pPr>
            <a:endParaRPr lang="en-US" sz="2000" dirty="0" smtClean="0">
              <a:latin typeface="+mj-lt"/>
            </a:endParaRPr>
          </a:p>
          <a:p>
            <a:pPr marL="0" indent="0">
              <a:buNone/>
            </a:pPr>
            <a:endParaRPr lang="en-US" sz="2000" dirty="0" smtClean="0">
              <a:latin typeface="+mj-lt"/>
            </a:endParaRPr>
          </a:p>
          <a:p>
            <a:r>
              <a:rPr lang="en-US" sz="2000" dirty="0" smtClean="0">
                <a:latin typeface="+mj-lt"/>
              </a:rPr>
              <a:t>Provincial Govt land:</a:t>
            </a:r>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7</a:t>
            </a:fld>
            <a:endParaRPr lang="en-US" dirty="0">
              <a:solidFill>
                <a:srgbClr val="1F497D">
                  <a:shade val="90000"/>
                </a:srgbClr>
              </a:solidFill>
            </a:endParaRPr>
          </a:p>
        </p:txBody>
      </p:sp>
      <p:sp>
        <p:nvSpPr>
          <p:cNvPr id="6" name="Footer Placeholder 3"/>
          <p:cNvSpPr>
            <a:spLocks noGrp="1"/>
          </p:cNvSpPr>
          <p:nvPr>
            <p:ph type="ftr" sz="quarter" idx="11"/>
          </p:nvPr>
        </p:nvSpPr>
        <p:spPr>
          <a:xfrm>
            <a:off x="3603008" y="6230203"/>
            <a:ext cx="5007591" cy="491273"/>
          </a:xfrm>
        </p:spPr>
        <p:txBody>
          <a:bodyPr/>
          <a:lstStyle/>
          <a:p>
            <a:pPr>
              <a:defRPr/>
            </a:pPr>
            <a:r>
              <a:rPr lang="en-US" sz="1050" dirty="0">
                <a:solidFill>
                  <a:srgbClr val="002060"/>
                </a:solidFill>
              </a:rPr>
              <a:t>By: Zaigham M. Rizvi</a:t>
            </a:r>
          </a:p>
          <a:p>
            <a:pPr>
              <a:defRPr/>
            </a:pPr>
            <a:r>
              <a:rPr lang="en-US" sz="1050" dirty="0">
                <a:solidFill>
                  <a:srgbClr val="002060"/>
                </a:solidFill>
              </a:rPr>
              <a:t>Chairman Housing Task Force</a:t>
            </a:r>
          </a:p>
          <a:p>
            <a:pPr>
              <a:defRPr/>
            </a:pPr>
            <a:endParaRPr lang="en-US" dirty="0">
              <a:solidFill>
                <a:srgbClr val="1F497D">
                  <a:shade val="90000"/>
                </a:srgbClr>
              </a:solidFill>
            </a:endParaRPr>
          </a:p>
        </p:txBody>
      </p:sp>
    </p:spTree>
    <p:extLst>
      <p:ext uri="{BB962C8B-B14F-4D97-AF65-F5344CB8AC3E}">
        <p14:creationId xmlns:p14="http://schemas.microsoft.com/office/powerpoint/2010/main" val="238710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7115"/>
            <a:ext cx="10972800" cy="429904"/>
          </a:xfrm>
        </p:spPr>
        <p:txBody>
          <a:bodyPr/>
          <a:lstStyle/>
          <a:p>
            <a:pPr algn="ctr"/>
            <a:r>
              <a:rPr lang="en-US" sz="3200" b="1" dirty="0" smtClean="0"/>
              <a:t>Progress on institutional arrangements</a:t>
            </a:r>
            <a:endParaRPr lang="en-US" sz="3200" b="1" dirty="0"/>
          </a:p>
        </p:txBody>
      </p:sp>
      <p:sp>
        <p:nvSpPr>
          <p:cNvPr id="3" name="Content Placeholder 2"/>
          <p:cNvSpPr>
            <a:spLocks noGrp="1"/>
          </p:cNvSpPr>
          <p:nvPr>
            <p:ph idx="1"/>
          </p:nvPr>
        </p:nvSpPr>
        <p:spPr>
          <a:xfrm>
            <a:off x="609600" y="1376855"/>
            <a:ext cx="10972800" cy="4675603"/>
          </a:xfrm>
        </p:spPr>
        <p:txBody>
          <a:bodyPr/>
          <a:lstStyle/>
          <a:p>
            <a:pPr marL="0" indent="0">
              <a:buNone/>
            </a:pPr>
            <a:r>
              <a:rPr lang="en-US" sz="1700" dirty="0" smtClean="0">
                <a:latin typeface="+mj-lt"/>
              </a:rPr>
              <a:t>Mandwiwala &amp; Zafar  has prepared the draft bills on the following and forwarded the same to Ministry of Housing. Ministry of Housing has passed on these drafts to Law Ministry, which is expected to review and process the same for approval as required.</a:t>
            </a:r>
          </a:p>
          <a:p>
            <a:pPr marL="0" indent="0">
              <a:buNone/>
            </a:pPr>
            <a:endParaRPr lang="en-US" sz="1700" dirty="0" smtClean="0">
              <a:latin typeface="+mj-lt"/>
            </a:endParaRPr>
          </a:p>
          <a:p>
            <a:r>
              <a:rPr lang="en-US" sz="1700" b="1" dirty="0" smtClean="0">
                <a:latin typeface="+mj-lt"/>
              </a:rPr>
              <a:t>Housing </a:t>
            </a:r>
            <a:r>
              <a:rPr lang="en-US" sz="1700" b="1" dirty="0">
                <a:latin typeface="+mj-lt"/>
              </a:rPr>
              <a:t>Authority (HA) </a:t>
            </a:r>
          </a:p>
          <a:p>
            <a:r>
              <a:rPr lang="en-US" sz="1700" b="1" dirty="0">
                <a:latin typeface="+mj-lt"/>
              </a:rPr>
              <a:t>Real Estate Regulatory Authority (RERA</a:t>
            </a:r>
            <a:r>
              <a:rPr lang="en-US" sz="1700" b="1" dirty="0" smtClean="0">
                <a:latin typeface="+mj-lt"/>
              </a:rPr>
              <a:t>)</a:t>
            </a:r>
            <a:endParaRPr lang="en-US" sz="1700" b="1" dirty="0">
              <a:latin typeface="+mj-lt"/>
            </a:endParaRPr>
          </a:p>
          <a:p>
            <a:r>
              <a:rPr lang="en-US" sz="1700" b="1" dirty="0">
                <a:latin typeface="+mj-lt"/>
              </a:rPr>
              <a:t>Legal matter </a:t>
            </a:r>
            <a:r>
              <a:rPr lang="en-US" sz="1700" b="1" dirty="0" smtClean="0">
                <a:latin typeface="+mj-lt"/>
              </a:rPr>
              <a:t>regarding Foreclosure </a:t>
            </a:r>
            <a:r>
              <a:rPr lang="en-US" sz="1700" b="1" dirty="0">
                <a:latin typeface="+mj-lt"/>
              </a:rPr>
              <a:t>Law, Tenancy Law </a:t>
            </a:r>
            <a:endParaRPr lang="en-US" sz="1700" b="1" dirty="0" smtClean="0">
              <a:latin typeface="+mj-lt"/>
            </a:endParaRPr>
          </a:p>
          <a:p>
            <a:pPr marL="0" indent="0" algn="ctr">
              <a:buNone/>
            </a:pPr>
            <a:r>
              <a:rPr lang="en-US" sz="1700" b="1" dirty="0" smtClean="0"/>
              <a:t>Expected </a:t>
            </a:r>
            <a:r>
              <a:rPr lang="en-US" sz="1700" b="1" dirty="0"/>
              <a:t>Time Line: Jan 31, </a:t>
            </a:r>
            <a:r>
              <a:rPr lang="en-US" sz="1700" b="1" dirty="0" smtClean="0"/>
              <a:t>2019</a:t>
            </a:r>
          </a:p>
          <a:p>
            <a:pPr marL="0" indent="0" algn="ctr">
              <a:buNone/>
            </a:pPr>
            <a:endParaRPr lang="en-US" sz="1700" dirty="0" smtClean="0">
              <a:latin typeface="+mj-lt"/>
            </a:endParaRPr>
          </a:p>
          <a:p>
            <a:pPr marL="0" indent="0">
              <a:buNone/>
            </a:pPr>
            <a:r>
              <a:rPr lang="en-US" sz="1700" b="1" dirty="0" smtClean="0">
                <a:latin typeface="+mj-lt"/>
              </a:rPr>
              <a:t>Promoting Specialized </a:t>
            </a:r>
            <a:r>
              <a:rPr lang="en-US" sz="1700" b="1" dirty="0">
                <a:latin typeface="+mj-lt"/>
              </a:rPr>
              <a:t>Housing Finance </a:t>
            </a:r>
            <a:r>
              <a:rPr lang="en-US" sz="1700" b="1" dirty="0" smtClean="0">
                <a:latin typeface="+mj-lt"/>
              </a:rPr>
              <a:t>Institutions (SHFIs)</a:t>
            </a:r>
            <a:r>
              <a:rPr lang="en-US" sz="1700" dirty="0" smtClean="0">
                <a:latin typeface="+mj-lt"/>
              </a:rPr>
              <a:t>: </a:t>
            </a:r>
          </a:p>
          <a:p>
            <a:pPr marL="0" indent="0">
              <a:buNone/>
            </a:pPr>
            <a:r>
              <a:rPr lang="en-US" sz="1700" dirty="0" smtClean="0">
                <a:latin typeface="+mj-lt"/>
              </a:rPr>
              <a:t>SBP </a:t>
            </a:r>
            <a:r>
              <a:rPr lang="en-US" sz="1700" dirty="0">
                <a:latin typeface="+mj-lt"/>
              </a:rPr>
              <a:t>has started </a:t>
            </a:r>
            <a:r>
              <a:rPr lang="en-US" sz="1700" dirty="0" smtClean="0">
                <a:latin typeface="+mj-lt"/>
              </a:rPr>
              <a:t>the work for </a:t>
            </a:r>
            <a:r>
              <a:rPr lang="en-US" sz="1700" dirty="0">
                <a:latin typeface="+mj-lt"/>
              </a:rPr>
              <a:t>promoting SHFIs in the private sector under DFI Model, with facilitation on capital requirements. </a:t>
            </a:r>
            <a:endParaRPr lang="en-US" sz="1700" dirty="0" smtClean="0">
              <a:latin typeface="+mj-lt"/>
            </a:endParaRPr>
          </a:p>
          <a:p>
            <a:pPr marL="0" indent="0">
              <a:buNone/>
            </a:pPr>
            <a:r>
              <a:rPr lang="en-US" sz="1700" dirty="0" smtClean="0">
                <a:latin typeface="+mj-lt"/>
              </a:rPr>
              <a:t>SBP is also actively working on restructuring HBFC to ensure its due role in low-cost housing finance.</a:t>
            </a:r>
          </a:p>
          <a:p>
            <a:pPr marL="0" indent="0">
              <a:buNone/>
            </a:pPr>
            <a:r>
              <a:rPr lang="en-US" sz="1700" dirty="0" smtClean="0">
                <a:latin typeface="+mj-lt"/>
              </a:rPr>
              <a:t>Some commercial banks are exploring promotion of SHFIs.</a:t>
            </a:r>
          </a:p>
          <a:p>
            <a:pPr marL="0" indent="0">
              <a:buNone/>
            </a:pPr>
            <a:endParaRPr lang="en-US" sz="1700" dirty="0">
              <a:latin typeface="+mj-lt"/>
            </a:endParaRPr>
          </a:p>
          <a:p>
            <a:pPr marL="0" indent="0">
              <a:buNone/>
            </a:pPr>
            <a:r>
              <a:rPr lang="en-US" sz="1800" b="1" dirty="0" smtClean="0">
                <a:latin typeface="+mj-lt"/>
              </a:rPr>
              <a:t>National Housing Bank:</a:t>
            </a:r>
            <a:r>
              <a:rPr lang="en-US" sz="1700" dirty="0" smtClean="0">
                <a:latin typeface="+mj-lt"/>
              </a:rPr>
              <a:t> SBP will go for this once there are more SHFIs in the market.</a:t>
            </a:r>
          </a:p>
        </p:txBody>
      </p:sp>
      <p:sp>
        <p:nvSpPr>
          <p:cNvPr id="4" name="Footer Placeholder 3"/>
          <p:cNvSpPr>
            <a:spLocks noGrp="1"/>
          </p:cNvSpPr>
          <p:nvPr>
            <p:ph type="ftr" sz="quarter" idx="11"/>
          </p:nvPr>
        </p:nvSpPr>
        <p:spPr>
          <a:xfrm>
            <a:off x="3712190" y="6571397"/>
            <a:ext cx="4898409" cy="334370"/>
          </a:xfrm>
        </p:spPr>
        <p:txBody>
          <a:bodyPr/>
          <a:lstStyle/>
          <a:p>
            <a:pPr>
              <a:defRPr/>
            </a:pPr>
            <a:r>
              <a:rPr lang="en-US" sz="1050" dirty="0">
                <a:solidFill>
                  <a:srgbClr val="002060"/>
                </a:solidFill>
              </a:rPr>
              <a:t>By: Zaigham M. Rizvi</a:t>
            </a:r>
          </a:p>
          <a:p>
            <a:pPr>
              <a:defRPr/>
            </a:pPr>
            <a:r>
              <a:rPr lang="en-US" sz="1050" dirty="0">
                <a:solidFill>
                  <a:srgbClr val="002060"/>
                </a:solidFill>
              </a:rPr>
              <a:t>Chairman Housing Task Force</a:t>
            </a:r>
          </a:p>
          <a:p>
            <a:pPr>
              <a:defRPr/>
            </a:pPr>
            <a:endParaRPr lang="en-US" dirty="0">
              <a:solidFill>
                <a:srgbClr val="1F497D">
                  <a:shade val="90000"/>
                </a:srgbClr>
              </a:solidFill>
            </a:endParaRPr>
          </a:p>
        </p:txBody>
      </p:sp>
      <p:sp>
        <p:nvSpPr>
          <p:cNvPr id="5" name="Slide Number Placeholder 4"/>
          <p:cNvSpPr>
            <a:spLocks noGrp="1"/>
          </p:cNvSpPr>
          <p:nvPr>
            <p:ph type="sldNum" sz="quarter" idx="12"/>
          </p:nvPr>
        </p:nvSpPr>
        <p:spPr/>
        <p:txBody>
          <a:bodyPr/>
          <a:lstStyle/>
          <a:p>
            <a:pPr>
              <a:defRPr/>
            </a:pPr>
            <a:fld id="{4329BDD8-424D-414E-8DDE-D53D27147AAE}" type="slidenum">
              <a:rPr lang="en-US" smtClean="0">
                <a:solidFill>
                  <a:srgbClr val="1F497D">
                    <a:shade val="90000"/>
                  </a:srgbClr>
                </a:solidFill>
              </a:rPr>
              <a:pPr>
                <a:defRPr/>
              </a:pPr>
              <a:t>8</a:t>
            </a:fld>
            <a:endParaRPr lang="en-US" dirty="0">
              <a:solidFill>
                <a:srgbClr val="1F497D">
                  <a:shade val="90000"/>
                </a:srgbClr>
              </a:solidFill>
            </a:endParaRPr>
          </a:p>
        </p:txBody>
      </p:sp>
    </p:spTree>
    <p:extLst>
      <p:ext uri="{BB962C8B-B14F-4D97-AF65-F5344CB8AC3E}">
        <p14:creationId xmlns:p14="http://schemas.microsoft.com/office/powerpoint/2010/main" val="212618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016AF48-2AA8-4B78-82AB-CE8B9E71F21F}"/>
              </a:ext>
              <a:ext uri="{C183D7F6-B498-43B3-948B-1728B52AA6E4}">
                <adec:decorative xmlns="" xmlns:adec="http://schemas.microsoft.com/office/drawing/2017/decorative" val="1"/>
              </a:ext>
            </a:extLst>
          </p:cNvPr>
          <p:cNvSpPr/>
          <p:nvPr/>
        </p:nvSpPr>
        <p:spPr>
          <a:xfrm>
            <a:off x="0" y="2804884"/>
            <a:ext cx="12192000" cy="34544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a:extLst>
              <a:ext uri="{FF2B5EF4-FFF2-40B4-BE49-F238E27FC236}">
                <a16:creationId xmlns:a16="http://schemas.microsoft.com/office/drawing/2014/main" xmlns="" id="{3DC4CCBA-12AD-4433-A381-A03661E3D927}"/>
              </a:ext>
            </a:extLst>
          </p:cNvPr>
          <p:cNvSpPr txBox="1"/>
          <p:nvPr/>
        </p:nvSpPr>
        <p:spPr>
          <a:xfrm>
            <a:off x="1601334" y="3608754"/>
            <a:ext cx="8989331" cy="1846659"/>
          </a:xfrm>
          <a:prstGeom prst="rect">
            <a:avLst/>
          </a:prstGeom>
          <a:noFill/>
        </p:spPr>
        <p:txBody>
          <a:bodyPr wrap="square" lIns="0" tIns="0" rIns="0" bIns="0" rtlCol="0" anchor="ctr">
            <a:spAutoFit/>
          </a:bodyPr>
          <a:lstStyle/>
          <a:p>
            <a:pPr algn="ctr"/>
            <a:r>
              <a:rPr lang="en-US" sz="6000" b="1" dirty="0">
                <a:solidFill>
                  <a:prstClr val="white"/>
                </a:solidFill>
              </a:rPr>
              <a:t>RURAL HOUSING DEVELOPMENT IN PAKISTAN</a:t>
            </a:r>
            <a:endParaRPr lang="en-US" sz="6600" dirty="0">
              <a:solidFill>
                <a:prstClr val="white"/>
              </a:solidFill>
            </a:endParaRPr>
          </a:p>
        </p:txBody>
      </p:sp>
      <p:sp>
        <p:nvSpPr>
          <p:cNvPr id="2" name="Title 1" hidden="1">
            <a:extLst>
              <a:ext uri="{FF2B5EF4-FFF2-40B4-BE49-F238E27FC236}">
                <a16:creationId xmlns:a16="http://schemas.microsoft.com/office/drawing/2014/main" xmlns="" id="{7E347D20-83CF-4765-A959-68F510CE976E}"/>
              </a:ext>
            </a:extLst>
          </p:cNvPr>
          <p:cNvSpPr>
            <a:spLocks noGrp="1"/>
          </p:cNvSpPr>
          <p:nvPr>
            <p:ph type="title" idx="4294967295"/>
          </p:nvPr>
        </p:nvSpPr>
        <p:spPr>
          <a:xfrm>
            <a:off x="0" y="365125"/>
            <a:ext cx="10515600" cy="1325563"/>
          </a:xfrm>
        </p:spPr>
        <p:txBody>
          <a:bodyPr/>
          <a:lstStyle/>
          <a:p>
            <a:r>
              <a:rPr lang="en-US" dirty="0"/>
              <a:t>Balanced scorecard slide 10</a:t>
            </a:r>
          </a:p>
        </p:txBody>
      </p:sp>
      <p:grpSp>
        <p:nvGrpSpPr>
          <p:cNvPr id="7" name="Group 6"/>
          <p:cNvGrpSpPr/>
          <p:nvPr/>
        </p:nvGrpSpPr>
        <p:grpSpPr>
          <a:xfrm>
            <a:off x="381001" y="1312127"/>
            <a:ext cx="1564585" cy="1183946"/>
            <a:chOff x="4674346" y="496192"/>
            <a:chExt cx="1144794" cy="918840"/>
          </a:xfrm>
        </p:grpSpPr>
        <p:sp>
          <p:nvSpPr>
            <p:cNvPr id="9" name="TextBox 8"/>
            <p:cNvSpPr txBox="1"/>
            <p:nvPr/>
          </p:nvSpPr>
          <p:spPr>
            <a:xfrm>
              <a:off x="4698354" y="999534"/>
              <a:ext cx="1120786" cy="415498"/>
            </a:xfrm>
            <a:prstGeom prst="rect">
              <a:avLst/>
            </a:prstGeom>
            <a:noFill/>
          </p:spPr>
          <p:txBody>
            <a:bodyPr wrap="square" rtlCol="0">
              <a:spAutoFit/>
            </a:bodyPr>
            <a:lstStyle/>
            <a:p>
              <a:r>
                <a:rPr lang="en-US" sz="700" b="1" dirty="0">
                  <a:solidFill>
                    <a:srgbClr val="E5C243">
                      <a:lumMod val="50000"/>
                    </a:srgbClr>
                  </a:solidFill>
                </a:rPr>
                <a:t>Housing  Research</a:t>
              </a:r>
            </a:p>
            <a:p>
              <a:r>
                <a:rPr lang="en-US" sz="700" b="1" dirty="0">
                  <a:solidFill>
                    <a:srgbClr val="E5C243">
                      <a:lumMod val="50000"/>
                    </a:srgbClr>
                  </a:solidFill>
                </a:rPr>
                <a:t>          Center</a:t>
              </a:r>
            </a:p>
            <a:p>
              <a:r>
                <a:rPr lang="en-US" sz="700" b="1" dirty="0">
                  <a:solidFill>
                    <a:srgbClr val="E5C243">
                      <a:lumMod val="50000"/>
                    </a:srgbClr>
                  </a:solidFill>
                </a:rPr>
                <a:t>  </a:t>
              </a:r>
            </a:p>
          </p:txBody>
        </p:sp>
        <p:sp>
          <p:nvSpPr>
            <p:cNvPr id="10" name="Half Frame 9"/>
            <p:cNvSpPr/>
            <p:nvPr/>
          </p:nvSpPr>
          <p:spPr>
            <a:xfrm rot="16200000">
              <a:off x="4680769" y="489769"/>
              <a:ext cx="875408" cy="888254"/>
            </a:xfrm>
            <a:prstGeom prst="halfFrame">
              <a:avLst>
                <a:gd name="adj1" fmla="val 6690"/>
                <a:gd name="adj2" fmla="val 63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1" name="Picture 10"/>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62273" y="609600"/>
              <a:ext cx="648368" cy="64836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4784" y="542812"/>
              <a:ext cx="266927" cy="266927"/>
            </a:xfrm>
            <a:prstGeom prst="rect">
              <a:avLst/>
            </a:prstGeom>
          </p:spPr>
        </p:pic>
      </p:grpSp>
      <p:pic>
        <p:nvPicPr>
          <p:cNvPr id="3" name="Picture 2" descr="UMT LAHO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6434" y="1212624"/>
            <a:ext cx="1288496" cy="1299057"/>
          </a:xfrm>
          <a:prstGeom prst="rect">
            <a:avLst/>
          </a:prstGeom>
        </p:spPr>
      </p:pic>
      <p:pic>
        <p:nvPicPr>
          <p:cNvPr id="1025" name="Picture 3" descr="Description: C:\Users\Fast Computers\Desktop\6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973" y="928916"/>
            <a:ext cx="22288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738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1995</TotalTime>
  <Words>2978</Words>
  <Application>Microsoft Office PowerPoint</Application>
  <PresentationFormat>Custom</PresentationFormat>
  <Paragraphs>257</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Flow</vt:lpstr>
      <vt:lpstr>PowerPoint Presentation</vt:lpstr>
      <vt:lpstr>Food, Clothing and Shelter It is all a number game, more the problem more the need</vt:lpstr>
      <vt:lpstr>Housing: beyond political sloganeering</vt:lpstr>
      <vt:lpstr>Housing for all: The cherished mission </vt:lpstr>
      <vt:lpstr>  Housing Targets: The target of 10 lac housing units a year, is to be achieved in following manner:  </vt:lpstr>
      <vt:lpstr>Urban Housing: Soft Launch of the Program</vt:lpstr>
      <vt:lpstr>Potential for Developing New Satellite Towns on State Land</vt:lpstr>
      <vt:lpstr>Progress on institutional arrangements</vt:lpstr>
      <vt:lpstr>Balanced scorecard slide 10</vt:lpstr>
      <vt:lpstr>PowerPoint Presentation</vt:lpstr>
      <vt:lpstr>FOCUS GROUP DICUSSIONS</vt:lpstr>
      <vt:lpstr>PowerPoint Presentation</vt:lpstr>
      <vt:lpstr>PowerPoint Presentation</vt:lpstr>
      <vt:lpstr>PowerPoint Presentation</vt:lpstr>
      <vt:lpstr>PowerPoint Presentation</vt:lpstr>
      <vt:lpstr>Promising role of Academia in research and  advisory on Construction Materials, Construction Technologies</vt:lpstr>
      <vt:lpstr>Housing Finance, Developer Finance Models and Fiscal Incentives</vt:lpstr>
      <vt:lpstr>Sponsor a Shelter Foundation:</vt:lpstr>
      <vt:lpstr>Other initiatives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Zaigham Rizvi</dc:creator>
  <cp:lastModifiedBy>HP Inc.</cp:lastModifiedBy>
  <cp:revision>122</cp:revision>
  <dcterms:created xsi:type="dcterms:W3CDTF">2018-12-29T14:34:15Z</dcterms:created>
  <dcterms:modified xsi:type="dcterms:W3CDTF">2019-03-08T10:05:28Z</dcterms:modified>
</cp:coreProperties>
</file>